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  <p:sldMasterId id="2147483674" r:id="rId2"/>
    <p:sldMasterId id="2147483697" r:id="rId3"/>
  </p:sldMasterIdLst>
  <p:notesMasterIdLst>
    <p:notesMasterId r:id="rId31"/>
  </p:notesMasterIdLst>
  <p:handoutMasterIdLst>
    <p:handoutMasterId r:id="rId32"/>
  </p:handoutMasterIdLst>
  <p:sldIdLst>
    <p:sldId id="261" r:id="rId4"/>
    <p:sldId id="549" r:id="rId5"/>
    <p:sldId id="539" r:id="rId6"/>
    <p:sldId id="554" r:id="rId7"/>
    <p:sldId id="504" r:id="rId8"/>
    <p:sldId id="505" r:id="rId9"/>
    <p:sldId id="506" r:id="rId10"/>
    <p:sldId id="507" r:id="rId11"/>
    <p:sldId id="508" r:id="rId12"/>
    <p:sldId id="509" r:id="rId13"/>
    <p:sldId id="511" r:id="rId14"/>
    <p:sldId id="512" r:id="rId15"/>
    <p:sldId id="513" r:id="rId16"/>
    <p:sldId id="514" r:id="rId17"/>
    <p:sldId id="555" r:id="rId18"/>
    <p:sldId id="516" r:id="rId19"/>
    <p:sldId id="517" r:id="rId20"/>
    <p:sldId id="518" r:id="rId21"/>
    <p:sldId id="519" r:id="rId22"/>
    <p:sldId id="536" r:id="rId23"/>
    <p:sldId id="520" r:id="rId24"/>
    <p:sldId id="521" r:id="rId25"/>
    <p:sldId id="535" r:id="rId26"/>
    <p:sldId id="522" r:id="rId27"/>
    <p:sldId id="524" r:id="rId28"/>
    <p:sldId id="737" r:id="rId29"/>
    <p:sldId id="556" r:id="rId30"/>
  </p:sldIdLst>
  <p:sldSz cx="12192000" cy="6858000"/>
  <p:notesSz cx="7315200" cy="96012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99CC"/>
    <a:srgbClr val="00FF00"/>
    <a:srgbClr val="FFFF00"/>
    <a:srgbClr val="000066"/>
    <a:srgbClr val="FCFEFE"/>
    <a:srgbClr val="E8F5F6"/>
    <a:srgbClr val="D3EB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40" autoAdjust="0"/>
    <p:restoredTop sz="95578" autoAdjust="0"/>
  </p:normalViewPr>
  <p:slideViewPr>
    <p:cSldViewPr snapToObjects="1">
      <p:cViewPr varScale="1">
        <p:scale>
          <a:sx n="106" d="100"/>
          <a:sy n="106" d="100"/>
        </p:scale>
        <p:origin x="36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D3EC1E29-6D2F-AADF-5163-EB9BCD8DDE3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t" anchorCtr="0" compatLnSpc="1">
            <a:prstTxWarp prst="textNoShape">
              <a:avLst/>
            </a:prstTxWarp>
          </a:bodyPr>
          <a:lstStyle>
            <a:lvl1pPr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nl-NL" altLang="en-US"/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F5E527CC-8E9D-6D23-F8FD-F329276A39C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t" anchorCtr="0" compatLnSpc="1">
            <a:prstTxWarp prst="textNoShape">
              <a:avLst/>
            </a:prstTxWarp>
          </a:bodyPr>
          <a:lstStyle>
            <a:lvl1pPr algn="r"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nl-NL" altLang="en-US"/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52E6DF77-DF14-8FE0-F67A-D3D2C1BA04D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b" anchorCtr="0" compatLnSpc="1">
            <a:prstTxWarp prst="textNoShape">
              <a:avLst/>
            </a:prstTxWarp>
          </a:bodyPr>
          <a:lstStyle>
            <a:lvl1pPr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nl-NL" altLang="en-US"/>
          </a:p>
        </p:txBody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FB80E68A-8E27-D715-AE04-9F9F06791FF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b" anchorCtr="0" compatLnSpc="1">
            <a:prstTxWarp prst="textNoShape">
              <a:avLst/>
            </a:prstTxWarp>
          </a:bodyPr>
          <a:lstStyle>
            <a:lvl1pPr algn="r" defTabSz="968375" eaLnBrk="1" hangingPunct="1"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E36A36AD-1EB9-44FD-8C56-62B44825DFE3}" type="slidenum">
              <a:rPr lang="nl-NL" altLang="en-US"/>
              <a:pPr>
                <a:defRPr/>
              </a:pPr>
              <a:t>‹#›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AC31E51C-AB12-2FA7-E568-8AF489FF917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t" anchorCtr="0" compatLnSpc="1">
            <a:prstTxWarp prst="textNoShape">
              <a:avLst/>
            </a:prstTxWarp>
          </a:bodyPr>
          <a:lstStyle>
            <a:lvl1pPr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B8AD6B93-EF1D-22A9-C03E-763403D91D7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t" anchorCtr="0" compatLnSpc="1">
            <a:prstTxWarp prst="textNoShape">
              <a:avLst/>
            </a:prstTxWarp>
          </a:bodyPr>
          <a:lstStyle>
            <a:lvl1pPr algn="r"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5554F8BC-545D-7C87-5008-12A2A1FFD1F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0375" y="720725"/>
            <a:ext cx="6396038" cy="3598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6389" name="Rectangle 5">
            <a:extLst>
              <a:ext uri="{FF2B5EF4-FFF2-40B4-BE49-F238E27FC236}">
                <a16:creationId xmlns:a16="http://schemas.microsoft.com/office/drawing/2014/main" id="{2C4F6390-DFCE-0714-3F8C-FF79A507D36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16390" name="Rectangle 6">
            <a:extLst>
              <a:ext uri="{FF2B5EF4-FFF2-40B4-BE49-F238E27FC236}">
                <a16:creationId xmlns:a16="http://schemas.microsoft.com/office/drawing/2014/main" id="{31E0B7B3-0BAB-9E68-E5BF-9E4B3D9CB6B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b" anchorCtr="0" compatLnSpc="1">
            <a:prstTxWarp prst="textNoShape">
              <a:avLst/>
            </a:prstTxWarp>
          </a:bodyPr>
          <a:lstStyle>
            <a:lvl1pPr defTabSz="968375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391" name="Rectangle 7">
            <a:extLst>
              <a:ext uri="{FF2B5EF4-FFF2-40B4-BE49-F238E27FC236}">
                <a16:creationId xmlns:a16="http://schemas.microsoft.com/office/drawing/2014/main" id="{1BE6CF26-93BA-6138-DCAD-A8F102C220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826" tIns="48413" rIns="96826" bIns="48413" numCol="1" anchor="b" anchorCtr="0" compatLnSpc="1">
            <a:prstTxWarp prst="textNoShape">
              <a:avLst/>
            </a:prstTxWarp>
          </a:bodyPr>
          <a:lstStyle>
            <a:lvl1pPr algn="r" defTabSz="968375" eaLnBrk="1" hangingPunct="1">
              <a:defRPr sz="13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05FBC61F-5B11-4037-A676-08B1E22BF0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B3CD780C-F9DF-7BFD-2065-7B149CBD06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252383DD-5868-407E-8D64-3865DC79649B}" type="slidenum">
              <a:rPr lang="en-US" altLang="en-US" smtClean="0">
                <a:latin typeface="Times" panose="02020603050405020304" pitchFamily="18" charset="0"/>
              </a:rPr>
              <a:pPr/>
              <a:t>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0C3FCFBF-0C3E-034B-3BF3-55D25E55D0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A81798BE-A7EE-D298-8782-C1E46CF4CE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424945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350BA000-DAA3-7A17-330E-89603B61BE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E8468A5-7BE8-4915-A46D-8964A2DF3759}" type="slidenum">
              <a:rPr lang="en-US" altLang="en-US" smtClean="0">
                <a:latin typeface="Times" panose="02020603050405020304" pitchFamily="18" charset="0"/>
              </a:rPr>
              <a:pPr/>
              <a:t>11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6323" name="Rectangle 2">
            <a:extLst>
              <a:ext uri="{FF2B5EF4-FFF2-40B4-BE49-F238E27FC236}">
                <a16:creationId xmlns:a16="http://schemas.microsoft.com/office/drawing/2014/main" id="{F2253AFE-48CF-8AAE-E326-1D887AF001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>
            <a:extLst>
              <a:ext uri="{FF2B5EF4-FFF2-40B4-BE49-F238E27FC236}">
                <a16:creationId xmlns:a16="http://schemas.microsoft.com/office/drawing/2014/main" id="{95420E15-EC9D-D81B-7EA6-3ABBC17DD3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:a16="http://schemas.microsoft.com/office/drawing/2014/main" id="{F60B0607-4CBC-A431-AC77-784D21BAAD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21822BD-AEA7-4001-9182-974DA5974736}" type="slidenum">
              <a:rPr lang="en-US" altLang="en-US" smtClean="0">
                <a:latin typeface="Times" panose="02020603050405020304" pitchFamily="18" charset="0"/>
              </a:rPr>
              <a:pPr/>
              <a:t>12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8371" name="Rectangle 2">
            <a:extLst>
              <a:ext uri="{FF2B5EF4-FFF2-40B4-BE49-F238E27FC236}">
                <a16:creationId xmlns:a16="http://schemas.microsoft.com/office/drawing/2014/main" id="{1E098210-44E4-F1FE-983A-61579F96B6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>
            <a:extLst>
              <a:ext uri="{FF2B5EF4-FFF2-40B4-BE49-F238E27FC236}">
                <a16:creationId xmlns:a16="http://schemas.microsoft.com/office/drawing/2014/main" id="{92178BDA-BEA5-9459-8DD0-7010ECF782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B1B01E8D-C59C-A94A-FAD0-67A08DF397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3C5237C-12E9-4C63-AF5E-3AC99B28F44D}" type="slidenum">
              <a:rPr lang="en-US" altLang="en-US" smtClean="0">
                <a:latin typeface="Times" panose="02020603050405020304" pitchFamily="18" charset="0"/>
              </a:rPr>
              <a:pPr/>
              <a:t>13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3CC9519A-1A87-D22A-9C87-B7A825FBEB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47D80144-A772-E560-B01C-50A76617D7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id="{3215DB5A-4C1D-89AA-15B8-703FF39501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C9AFD6B8-50BF-411A-A62A-4BFAA81E0C39}" type="slidenum">
              <a:rPr lang="en-US" altLang="en-US" smtClean="0">
                <a:latin typeface="Times" panose="02020603050405020304" pitchFamily="18" charset="0"/>
              </a:rPr>
              <a:pPr/>
              <a:t>14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62467" name="Rectangle 2">
            <a:extLst>
              <a:ext uri="{FF2B5EF4-FFF2-40B4-BE49-F238E27FC236}">
                <a16:creationId xmlns:a16="http://schemas.microsoft.com/office/drawing/2014/main" id="{B1EF3490-4387-FF14-F53B-C7046D9F9E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>
            <a:extLst>
              <a:ext uri="{FF2B5EF4-FFF2-40B4-BE49-F238E27FC236}">
                <a16:creationId xmlns:a16="http://schemas.microsoft.com/office/drawing/2014/main" id="{C2E81933-098D-1087-8A65-561311B8B5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>
            <a:extLst>
              <a:ext uri="{FF2B5EF4-FFF2-40B4-BE49-F238E27FC236}">
                <a16:creationId xmlns:a16="http://schemas.microsoft.com/office/drawing/2014/main" id="{9C1C6FDE-E8FD-64FE-932F-7123EFED8A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8F06BD04-2FBF-4C25-A8D9-4B3C6ED9852C}" type="slidenum">
              <a:rPr lang="en-US" altLang="en-US" smtClean="0">
                <a:latin typeface="Times" panose="02020603050405020304" pitchFamily="18" charset="0"/>
              </a:rPr>
              <a:pPr/>
              <a:t>15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64515" name="Rectangle 2">
            <a:extLst>
              <a:ext uri="{FF2B5EF4-FFF2-40B4-BE49-F238E27FC236}">
                <a16:creationId xmlns:a16="http://schemas.microsoft.com/office/drawing/2014/main" id="{32EB6FDD-544A-8B4E-6152-0D914EB47A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>
            <a:extLst>
              <a:ext uri="{FF2B5EF4-FFF2-40B4-BE49-F238E27FC236}">
                <a16:creationId xmlns:a16="http://schemas.microsoft.com/office/drawing/2014/main" id="{4631A3EB-88BA-423B-0D01-5EC3C06FCE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11640A31-C581-4018-2B4C-7C0DCB3E7D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F1F54832-7A10-4B0F-AC20-493B3B955007}" type="slidenum">
              <a:rPr lang="en-US" altLang="en-US" smtClean="0">
                <a:latin typeface="Times" panose="02020603050405020304" pitchFamily="18" charset="0"/>
              </a:rPr>
              <a:pPr/>
              <a:t>16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8F53B03A-0730-6AE8-E82F-3F8B3021DB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F6296421-3EE0-2A22-688C-0A54A4E58A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>
            <a:extLst>
              <a:ext uri="{FF2B5EF4-FFF2-40B4-BE49-F238E27FC236}">
                <a16:creationId xmlns:a16="http://schemas.microsoft.com/office/drawing/2014/main" id="{FF69F0CA-43DB-1530-AF40-6BE7E1192D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4D5A4091-9A52-4CF0-9456-D11A4D89D8C3}" type="slidenum">
              <a:rPr lang="en-US" altLang="en-US" smtClean="0">
                <a:latin typeface="Times" panose="02020603050405020304" pitchFamily="18" charset="0"/>
              </a:rPr>
              <a:pPr/>
              <a:t>17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06A354BB-25EC-86D0-DE60-32814B5E19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>
            <a:extLst>
              <a:ext uri="{FF2B5EF4-FFF2-40B4-BE49-F238E27FC236}">
                <a16:creationId xmlns:a16="http://schemas.microsoft.com/office/drawing/2014/main" id="{A839B862-F688-CAEC-FB80-A5C4456459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>
            <a:extLst>
              <a:ext uri="{FF2B5EF4-FFF2-40B4-BE49-F238E27FC236}">
                <a16:creationId xmlns:a16="http://schemas.microsoft.com/office/drawing/2014/main" id="{1C529CEA-F4C4-EB28-0D50-AC1F976120D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3AC90BE-70DB-4837-8034-0351AE4D26BB}" type="slidenum">
              <a:rPr lang="en-US" altLang="en-US" smtClean="0">
                <a:latin typeface="Times" panose="02020603050405020304" pitchFamily="18" charset="0"/>
              </a:rPr>
              <a:pPr/>
              <a:t>18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id="{F4D655B0-F087-6060-39B6-08C3D00934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>
            <a:extLst>
              <a:ext uri="{FF2B5EF4-FFF2-40B4-BE49-F238E27FC236}">
                <a16:creationId xmlns:a16="http://schemas.microsoft.com/office/drawing/2014/main" id="{F7C72C29-9EA1-C0D4-1CA4-6E0B5F7A8A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>
            <a:extLst>
              <a:ext uri="{FF2B5EF4-FFF2-40B4-BE49-F238E27FC236}">
                <a16:creationId xmlns:a16="http://schemas.microsoft.com/office/drawing/2014/main" id="{C1793DD8-8BEC-CA6C-D77D-87F12CCF10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308457D-6117-453B-8553-0E0EBCCA2456}" type="slidenum">
              <a:rPr lang="en-US" altLang="en-US" smtClean="0">
                <a:latin typeface="Times" panose="02020603050405020304" pitchFamily="18" charset="0"/>
              </a:rPr>
              <a:pPr/>
              <a:t>19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72707" name="Rectangle 2">
            <a:extLst>
              <a:ext uri="{FF2B5EF4-FFF2-40B4-BE49-F238E27FC236}">
                <a16:creationId xmlns:a16="http://schemas.microsoft.com/office/drawing/2014/main" id="{417FEBE1-C15C-9D45-5854-2D0DF9DF3E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>
            <a:extLst>
              <a:ext uri="{FF2B5EF4-FFF2-40B4-BE49-F238E27FC236}">
                <a16:creationId xmlns:a16="http://schemas.microsoft.com/office/drawing/2014/main" id="{31982C7D-6AC2-2A43-020A-4279D64638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C1EFDF5C-10A7-9ED7-A2D3-0B27BC7954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D9A37B3C-218A-4170-9646-2BA8FDDB8449}" type="slidenum">
              <a:rPr lang="en-US" altLang="en-US" smtClean="0">
                <a:latin typeface="Times" panose="02020603050405020304" pitchFamily="18" charset="0"/>
              </a:rPr>
              <a:pPr/>
              <a:t>20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F31E9D32-2906-5FBE-5398-7011949563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>
            <a:extLst>
              <a:ext uri="{FF2B5EF4-FFF2-40B4-BE49-F238E27FC236}">
                <a16:creationId xmlns:a16="http://schemas.microsoft.com/office/drawing/2014/main" id="{980828A0-61D6-92D4-42D6-96D00BCB50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551A5135-D969-353D-DF87-85D202C706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8C11E01B-F42C-4BB0-B958-7FF332632C21}" type="slidenum">
              <a:rPr lang="en-US" altLang="en-US" smtClean="0">
                <a:latin typeface="Times" panose="02020603050405020304" pitchFamily="18" charset="0"/>
              </a:rPr>
              <a:pPr/>
              <a:t>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46A782E3-D39E-620F-67A8-74B1C31A1C4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39E080A5-FB76-F1F4-A843-7009CCF5D7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>
            <a:extLst>
              <a:ext uri="{FF2B5EF4-FFF2-40B4-BE49-F238E27FC236}">
                <a16:creationId xmlns:a16="http://schemas.microsoft.com/office/drawing/2014/main" id="{B7D3F537-EBA9-48A0-E8A8-4296D457C78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779866E-5111-42E9-9902-4D4B6DA83AB0}" type="slidenum">
              <a:rPr lang="en-US" altLang="en-US" smtClean="0">
                <a:latin typeface="Times" panose="02020603050405020304" pitchFamily="18" charset="0"/>
              </a:rPr>
              <a:pPr/>
              <a:t>21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76803" name="Rectangle 2">
            <a:extLst>
              <a:ext uri="{FF2B5EF4-FFF2-40B4-BE49-F238E27FC236}">
                <a16:creationId xmlns:a16="http://schemas.microsoft.com/office/drawing/2014/main" id="{C0A039B2-1AD9-69E6-EC53-C4E4E70104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>
            <a:extLst>
              <a:ext uri="{FF2B5EF4-FFF2-40B4-BE49-F238E27FC236}">
                <a16:creationId xmlns:a16="http://schemas.microsoft.com/office/drawing/2014/main" id="{079DF734-7908-5A7F-5F13-E0A4F2DC71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>
            <a:extLst>
              <a:ext uri="{FF2B5EF4-FFF2-40B4-BE49-F238E27FC236}">
                <a16:creationId xmlns:a16="http://schemas.microsoft.com/office/drawing/2014/main" id="{A848B787-4613-D04E-6E09-78C2A0A184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FCFAAEC2-A0A2-4201-84FD-433F8AF2EC03}" type="slidenum">
              <a:rPr lang="en-US" altLang="en-US" smtClean="0">
                <a:latin typeface="Times" panose="02020603050405020304" pitchFamily="18" charset="0"/>
              </a:rPr>
              <a:pPr/>
              <a:t>22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78851" name="Rectangle 2">
            <a:extLst>
              <a:ext uri="{FF2B5EF4-FFF2-40B4-BE49-F238E27FC236}">
                <a16:creationId xmlns:a16="http://schemas.microsoft.com/office/drawing/2014/main" id="{0A9B3A02-CFE9-5A3E-8C43-C64812DC86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>
            <a:extLst>
              <a:ext uri="{FF2B5EF4-FFF2-40B4-BE49-F238E27FC236}">
                <a16:creationId xmlns:a16="http://schemas.microsoft.com/office/drawing/2014/main" id="{61813E02-D584-137A-5EE1-8C2B115914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>
            <a:extLst>
              <a:ext uri="{FF2B5EF4-FFF2-40B4-BE49-F238E27FC236}">
                <a16:creationId xmlns:a16="http://schemas.microsoft.com/office/drawing/2014/main" id="{39352D61-B807-760D-9E65-27BC09F070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D77B81BC-6C8B-46D0-AA2E-1B58593D0627}" type="slidenum">
              <a:rPr lang="en-US" altLang="en-US" smtClean="0">
                <a:latin typeface="Times" panose="02020603050405020304" pitchFamily="18" charset="0"/>
              </a:rPr>
              <a:pPr/>
              <a:t>23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80899" name="Rectangle 2">
            <a:extLst>
              <a:ext uri="{FF2B5EF4-FFF2-40B4-BE49-F238E27FC236}">
                <a16:creationId xmlns:a16="http://schemas.microsoft.com/office/drawing/2014/main" id="{9FA0C66F-93CB-65C0-914E-AA5FDC884D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>
            <a:extLst>
              <a:ext uri="{FF2B5EF4-FFF2-40B4-BE49-F238E27FC236}">
                <a16:creationId xmlns:a16="http://schemas.microsoft.com/office/drawing/2014/main" id="{E7F9F9B2-E24F-CCAB-5F95-415B835074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>
            <a:extLst>
              <a:ext uri="{FF2B5EF4-FFF2-40B4-BE49-F238E27FC236}">
                <a16:creationId xmlns:a16="http://schemas.microsoft.com/office/drawing/2014/main" id="{9C46E59B-1BB0-1078-FA15-D12549898E0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09A1058-244F-41C6-B781-7B4C36F69DF3}" type="slidenum">
              <a:rPr lang="en-US" altLang="en-US" smtClean="0">
                <a:latin typeface="Times" panose="02020603050405020304" pitchFamily="18" charset="0"/>
              </a:rPr>
              <a:pPr/>
              <a:t>24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82947" name="Rectangle 2">
            <a:extLst>
              <a:ext uri="{FF2B5EF4-FFF2-40B4-BE49-F238E27FC236}">
                <a16:creationId xmlns:a16="http://schemas.microsoft.com/office/drawing/2014/main" id="{F6D1BF26-BD53-0F9D-6518-FFA7500738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>
            <a:extLst>
              <a:ext uri="{FF2B5EF4-FFF2-40B4-BE49-F238E27FC236}">
                <a16:creationId xmlns:a16="http://schemas.microsoft.com/office/drawing/2014/main" id="{781E1269-EE88-4CC8-9ECD-025AA1F38B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>
            <a:extLst>
              <a:ext uri="{FF2B5EF4-FFF2-40B4-BE49-F238E27FC236}">
                <a16:creationId xmlns:a16="http://schemas.microsoft.com/office/drawing/2014/main" id="{3BF849AD-BA1F-31CA-5663-69C9F216F6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434344D-0035-46ED-82D5-97F44925BEFE}" type="slidenum">
              <a:rPr lang="en-US" altLang="en-US" smtClean="0">
                <a:latin typeface="Times" panose="02020603050405020304" pitchFamily="18" charset="0"/>
              </a:rPr>
              <a:pPr/>
              <a:t>25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84995" name="Rectangle 2">
            <a:extLst>
              <a:ext uri="{FF2B5EF4-FFF2-40B4-BE49-F238E27FC236}">
                <a16:creationId xmlns:a16="http://schemas.microsoft.com/office/drawing/2014/main" id="{3EE0CC58-3130-83E7-A515-612027A0C9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>
            <a:extLst>
              <a:ext uri="{FF2B5EF4-FFF2-40B4-BE49-F238E27FC236}">
                <a16:creationId xmlns:a16="http://schemas.microsoft.com/office/drawing/2014/main" id="{CA5C7B99-495D-9611-776D-523E238DE4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>
            <a:extLst>
              <a:ext uri="{FF2B5EF4-FFF2-40B4-BE49-F238E27FC236}">
                <a16:creationId xmlns:a16="http://schemas.microsoft.com/office/drawing/2014/main" id="{E8A4561C-CEC0-FE80-6D2A-0931DACA3F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13428FD-9004-439D-A78D-8A57C946B41C}" type="slidenum">
              <a:rPr lang="en-US" altLang="en-US" smtClean="0">
                <a:latin typeface="Times" panose="02020603050405020304" pitchFamily="18" charset="0"/>
              </a:rPr>
              <a:pPr/>
              <a:t>27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101379" name="Rectangle 2">
            <a:extLst>
              <a:ext uri="{FF2B5EF4-FFF2-40B4-BE49-F238E27FC236}">
                <a16:creationId xmlns:a16="http://schemas.microsoft.com/office/drawing/2014/main" id="{D727FBC2-46C4-FD66-4DDD-C023235F79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>
            <a:extLst>
              <a:ext uri="{FF2B5EF4-FFF2-40B4-BE49-F238E27FC236}">
                <a16:creationId xmlns:a16="http://schemas.microsoft.com/office/drawing/2014/main" id="{85B31689-4EEE-E842-3C30-F2B39142D1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1CF6DA88-475D-3734-89D8-6283DAF9EE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4923B136-F995-4C08-BD64-637160F9668C}" type="slidenum">
              <a:rPr lang="en-US" altLang="en-US" smtClean="0">
                <a:latin typeface="Times" panose="02020603050405020304" pitchFamily="18" charset="0"/>
              </a:rPr>
              <a:pPr/>
              <a:t>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61FABE5A-0293-CA83-DB96-F777DE7D2F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69BF3B61-3324-8A8C-5803-87AC4C8E17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F84A6BC1-985C-D1B5-2BB1-EEA3963047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93D7917-00D1-4258-8DAC-E26E4C8FA204}" type="slidenum">
              <a:rPr lang="en-US" altLang="en-US" smtClean="0">
                <a:latin typeface="Times" panose="02020603050405020304" pitchFamily="18" charset="0"/>
              </a:rPr>
              <a:pPr/>
              <a:t>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AA1D794F-4DAF-1BE1-FF47-50E78A53FA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E079F5D9-4DBD-CC24-927B-72C236D1B3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:a16="http://schemas.microsoft.com/office/drawing/2014/main" id="{3BF9DE9A-243C-863D-2AA0-37D4B02266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F0C330F3-1482-4E23-BF21-9B4D02CF41FC}" type="slidenum">
              <a:rPr lang="en-US" altLang="en-US" smtClean="0">
                <a:latin typeface="Times" panose="02020603050405020304" pitchFamily="18" charset="0"/>
              </a:rPr>
              <a:pPr/>
              <a:t>6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46083" name="Rectangle 2">
            <a:extLst>
              <a:ext uri="{FF2B5EF4-FFF2-40B4-BE49-F238E27FC236}">
                <a16:creationId xmlns:a16="http://schemas.microsoft.com/office/drawing/2014/main" id="{24906D37-DB55-AE3B-4CD0-F32B1F9121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>
            <a:extLst>
              <a:ext uri="{FF2B5EF4-FFF2-40B4-BE49-F238E27FC236}">
                <a16:creationId xmlns:a16="http://schemas.microsoft.com/office/drawing/2014/main" id="{3E1696F8-6D66-AE10-970F-4A99CA2209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>
            <a:extLst>
              <a:ext uri="{FF2B5EF4-FFF2-40B4-BE49-F238E27FC236}">
                <a16:creationId xmlns:a16="http://schemas.microsoft.com/office/drawing/2014/main" id="{52BD7CC0-913A-8D1C-B157-D8D2EA67B7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A5BEF02-B177-41CE-8BF5-A03D33DB73EC}" type="slidenum">
              <a:rPr lang="en-US" altLang="en-US" smtClean="0">
                <a:latin typeface="Times" panose="02020603050405020304" pitchFamily="18" charset="0"/>
              </a:rPr>
              <a:pPr/>
              <a:t>7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48131" name="Rectangle 2">
            <a:extLst>
              <a:ext uri="{FF2B5EF4-FFF2-40B4-BE49-F238E27FC236}">
                <a16:creationId xmlns:a16="http://schemas.microsoft.com/office/drawing/2014/main" id="{9A6D9E4C-7D82-9B40-8D27-F13C58851B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>
            <a:extLst>
              <a:ext uri="{FF2B5EF4-FFF2-40B4-BE49-F238E27FC236}">
                <a16:creationId xmlns:a16="http://schemas.microsoft.com/office/drawing/2014/main" id="{6FE6A5E2-16E8-14CA-EFEB-46EB68803D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E0555516-35BD-CB01-FD60-12194CE8BD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2488918-0830-4E66-BF45-816A307DC7DC}" type="slidenum">
              <a:rPr lang="en-US" altLang="en-US" smtClean="0">
                <a:latin typeface="Times" panose="02020603050405020304" pitchFamily="18" charset="0"/>
              </a:rPr>
              <a:pPr/>
              <a:t>8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BD841BB9-B0DF-9EC5-485E-79C04F33FF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B842AB69-3A9C-F7A1-07A9-12642042CE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>
            <a:extLst>
              <a:ext uri="{FF2B5EF4-FFF2-40B4-BE49-F238E27FC236}">
                <a16:creationId xmlns:a16="http://schemas.microsoft.com/office/drawing/2014/main" id="{49D9122B-E86B-8DEE-D73C-B56DAE4441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D6BAFC44-6F9C-4910-81D5-E7B90F64D3CD}" type="slidenum">
              <a:rPr lang="en-US" altLang="en-US" smtClean="0">
                <a:latin typeface="Times" panose="02020603050405020304" pitchFamily="18" charset="0"/>
              </a:rPr>
              <a:pPr/>
              <a:t>9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2227" name="Rectangle 2">
            <a:extLst>
              <a:ext uri="{FF2B5EF4-FFF2-40B4-BE49-F238E27FC236}">
                <a16:creationId xmlns:a16="http://schemas.microsoft.com/office/drawing/2014/main" id="{0E906895-01EF-81E6-719D-AA70045A90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>
            <a:extLst>
              <a:ext uri="{FF2B5EF4-FFF2-40B4-BE49-F238E27FC236}">
                <a16:creationId xmlns:a16="http://schemas.microsoft.com/office/drawing/2014/main" id="{3D69E3A4-0416-ED1C-5921-F8B942E356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0B93881B-FC28-EBE3-5E7E-00067738D5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FEF00C90-7A08-42ED-8562-62A3BFA9A30B}" type="slidenum">
              <a:rPr lang="en-US" altLang="en-US" smtClean="0">
                <a:latin typeface="Times" panose="02020603050405020304" pitchFamily="18" charset="0"/>
              </a:rPr>
              <a:pPr/>
              <a:t>10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>
            <a:extLst>
              <a:ext uri="{FF2B5EF4-FFF2-40B4-BE49-F238E27FC236}">
                <a16:creationId xmlns:a16="http://schemas.microsoft.com/office/drawing/2014/main" id="{301333F3-F46A-B6CC-7720-BD5661329C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6B0D6F35-6C5C-DD0C-4937-B45143864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F52C37-C2E1-11A7-F822-C061C719C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5D995-EDF6-46C5-B52A-B8F40A04FE11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C75054-6DB2-4BAC-E4A7-181278BBB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C2E7F3-9C06-FA48-B384-EFFE89D02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AD08C-2C11-46E4-A656-0E0FD8235A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410379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022099-88A9-5033-8928-F8D54BB3C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312FB-029F-419B-9F38-523CA6E52A01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43C5FA-A82E-98CB-7200-367CEFB27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8E93F1-5143-55E1-5380-1CF61704B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8EB29-2287-4CC6-A9F7-FBBD043AC0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6650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405E81-8A05-E9E4-500B-194FE9533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4A462-B285-4688-8B79-0A6FE6000DF3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827173-A357-B9C5-8785-76040D3F1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8A0D41-19D0-6F16-7A34-50BCAF68E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58C8E-8405-4308-9626-394A6E7526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7271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8B1620-E86D-B906-7C32-E21F7F362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587D5-ADD1-48E5-9CEF-18186642CB34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4C5548-AFC8-6FD6-957A-C3FDBAF0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2C09AF-4944-1742-2E9F-6B2FD08EB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257E6-E9B0-4C7B-9B61-B01A6B6A6128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4461927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6F9E32-C695-8429-AE0B-2298224C6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21830-CA72-4FB0-871A-7C8DDC7682A0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7DA09-A2AC-3251-B9FF-2DC2E1FF2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255E9-3BCC-8922-2A3F-2FC5DFFC5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F0082-B072-4114-A55C-E9EDABE65F47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243628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918DD5-0EDA-2BBA-60AC-F9710C145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3FA26-7789-43E0-9480-A4BCB4BD6626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B057D8-CCD0-7389-28C6-50A0C466A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31DF9-D014-C896-226B-184F3CB7E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E724-7D56-45B4-A02D-38D49AF7844A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11602913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C0B3376-C77F-1ADE-B90A-4B32AA461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3C27E-0056-4D55-B737-0E589D3E6E80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5D17D2B-0A88-80FD-5CB7-C237E2051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8F7F3F-D887-283B-ED8D-968E9B7A6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0F2C1-1A38-41C1-80A3-CE2B80D55DD9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9206960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25581B6-6669-BE31-4B18-4B7B14150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031AA-1370-4F1D-ABF0-C5169AC7452C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C851D50-F8E1-960E-7C30-F22544A05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9CD8A3B-FEC4-27F6-A6CE-A07D4EEBE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92858-B1DD-4736-BE7F-3CA3A9AC1B04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5973734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7FCBA33-97D7-43C8-5D48-3D50708E2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D9F90-AF26-4D27-8FBF-4DE0A8F7AA01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D03C161-6E81-6C32-38F5-9ACDAFD5A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5FC3F1C-6FF4-6E39-A394-0212AC3C8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CFB5D-1F8C-44DC-B8BF-C899CF50AACF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534583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1131D68-4500-D44B-E632-42904ADBC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7F9CA-50BF-48D0-B25F-618E9DC95D0A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CCAED08-BA3E-49AC-D67E-78928D5D4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ACEC866-AD9B-7733-57A8-03A51AEF3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466EA-7EB6-4954-84B5-6AEA11A41FB5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5947418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D821C9-ABB0-2676-ACD5-8C19FA2AD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34889-580F-47C3-9F15-221828382830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1EF25D-1741-3591-E299-71D3EA68F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C365C0-B85E-EF4C-0589-C4B7A6FE4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FA5BF-2324-40F8-84AF-F50568F71723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671656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B86E1F-5329-AA11-8D12-5A44AE64D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B39DF-A9E5-445A-9FDC-E3DE9CE9AEFF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9046-3EF7-47E4-9478-25E839481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34F42-B384-F078-1BE7-E200F12C2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B06A4-A897-4801-985A-B3C57F1A60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9502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A83C45A-7EBF-3957-EFFE-974F520C4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9134E-6917-4D3B-BBF2-BF1F66E369A5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1213539-9CCC-6AB8-068F-F410F4BD7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2923E4-5A16-72DF-CCC5-5B7F8441A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A1E56-C638-4594-B6BB-F3A2DA71902D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6568093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BAD820-B0FD-FFB6-7F03-6C887D87B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321AE-14DB-4C9C-9DBA-61A32472C4D4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55BEBE-9912-9E13-CFA0-8084EED1B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DBBBFE-6FFD-F403-8753-59D881B2B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2FD3A-4F53-4EFA-9BE9-907D1AA985FF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126226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132423-8C76-36D4-6655-3851AE99B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CC2DD-7663-4B1C-A5F7-0EF50464F47E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8B23E5-8A60-FC84-8D9A-CC5D884EB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B8A8F-AB29-F810-E2A2-1015D1C89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FEF3F-EFAE-4556-8F2B-A46C74091D95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7936899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DAA2B-5B00-459D-BC3C-C8D9487C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97C6E-4340-4E9F-B3F5-DA1BB2E1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E6BF8-9B8C-402A-9DD3-004317B8C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60002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2CDCD-9622-4D34-A639-14E0E988F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13A46-79B9-422E-940C-BF1C497B5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250E6-F645-4732-B61A-868AF7F9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38076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96D53-9A72-4444-AC64-DD87A0576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5E3BF-1F7C-4829-955E-493EA3EC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580A2-EF67-4CFF-AA88-C9E94207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09169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BBCC8-906B-44DC-AE4A-DDE17F641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2FFAD-68EB-43C5-A6F3-7F600D25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49E3D-8B37-420D-83E6-5789D640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2285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58205-4C72-4ECE-9E2E-6F80BE49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00DFD0-7D9E-4F40-968F-98ED6814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EE6A27-4373-47DC-9FA2-882954879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59525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14741D-9811-4271-8CE3-3A82A934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011-3DF2-43DF-80F0-51F36936E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1F5DE-5A96-4A27-B4A8-7DB46F7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0529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D42D4E-EC37-4BB5-8B2E-9628FB31C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E90598-27B1-458A-A1D5-1404F7C8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0D081-2A8E-4B96-B282-C07AA284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6474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F46713-0E07-61DF-ECD7-3D2F9160F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EFD34-84C0-4D9E-A0B0-0399AAE9A8F8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33F117-7F41-720E-A7F0-EED94627C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3D390-AF53-CFB3-6C33-24C3B573B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7D4EA-1042-4FD8-AB76-81CF853190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73159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96C0BB-F812-42E4-B1CE-25BA162A2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BC48D-69A3-4980-9003-272D11334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91EA1-779A-4E46-9552-2420937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35690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DF08B-9915-4442-9497-D8EB631A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A330-277B-4AB7-8047-1D9307E4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1864-0EC9-4400-87CA-3471C50C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68698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AEAA7-D40A-47EF-99EE-B39D6053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109A3-3AED-4F60-97C4-531823FF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25569-2A0F-4148-9C1D-495298A1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2331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D5C62-12EC-4611-BB85-909ACE953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BD584-5E3C-4596-B076-35D17D51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842F0-70DC-44EE-A2AE-55477D2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778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148069-6DDB-7488-C721-9466B58C1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2C962-3119-48A6-9396-003196738EFD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3A50FD4-727C-BD4E-9781-5BD81A36E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728D1D1-18E6-F1FF-BDA3-D48AB0B5E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32105-4B25-41A8-A027-850233A3D0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5987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8629EE2-BF11-A384-28EC-0DCE48F33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873CA-4B08-4285-BE07-220FDAFC72B6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A40722F-3157-72C8-A0D1-77E129BFE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D3D7878-0589-1B08-836C-0D8D564D2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5525A-5672-4BE8-8FD7-EB1078B636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671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3A520E5-C59C-CF0C-C028-0110E2D63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508B2-129E-4AA4-A9B9-B9C4701089EE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0A91BF2-4EE8-28B6-D3A6-E2528A8D4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034BD7D-B64C-00C9-CAFA-40F8E86BF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7D8F0-4DFF-46B3-AF7E-C43CD8E465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870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C73E229-AA76-B8EC-B1B8-1DF1E2E3B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E8862-B5BA-401A-925C-C71D6F6D74BB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476783A-D2E0-8807-5D1B-DEC61E1A6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891CE6E-0302-76DA-FCF4-8E97A9819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51190-1ED5-4CB4-9446-B6090B62CE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9167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7485460-41C8-6419-5821-2935F6536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20F44-13B3-432B-8078-F843E925AA36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6233A5-F86B-9CCD-F59A-39840DF88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0936757-8A52-8B57-7A15-0914D42A1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11F08-4FA3-4BA4-A9E6-FE2F1A87B8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2187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0341F8-7042-B377-BCED-FACA95087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1B217-0C23-4831-864A-BE39B8E9F119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DB1C7F7-6A23-62FA-B0AF-F8FE65308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101230E-5AF2-A2D3-B1A0-F1D2BF14B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B2054-5AA4-480B-AB64-266F6643B7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8605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29F828E-0172-18EA-4A50-93DA5CF30B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378C044-468F-5822-7B2D-58D647CDC8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BBA17A-C6BA-02D5-B1E2-363C0FC548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697DFC-15D9-405B-90EF-EDD3AC94D44B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B78FB7-A524-1F75-B4BE-C7C0CAD6B8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5448A-8B60-A00B-07AA-F3D62939D0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F66AE49-60DF-4D84-9E17-F384E914AE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B00AF9D-617C-6928-E351-F00AF7FEAF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E305769-5E12-B1DE-DEC7-6345B28103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02D3D-F2F8-F8E8-23F9-D10DA6B983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F1C3FB-FA92-4C37-B66D-18892A89B5F9}" type="datetimeFigureOut">
              <a:rPr lang="en-GB"/>
              <a:pPr>
                <a:defRPr/>
              </a:pPr>
              <a:t>01/12/2024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483A0E-72DD-4C67-5248-D254DD5CB8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B8462-9B05-70B3-98A3-AB474E41BE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CBFD1E9-A62A-4B27-8500-6986D186F1BB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80FD12-FA8C-4380-89C3-2B807441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C3CA6-9501-4132-97B1-2F1DF4C39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7617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9.png"/><Relationship Id="rId4" Type="http://schemas.openxmlformats.org/officeDocument/2006/relationships/image" Target="../media/image3.png"/><Relationship Id="rId9" Type="http://schemas.openxmlformats.org/officeDocument/2006/relationships/image" Target="../media/image2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wmf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wmf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0">
            <a:extLst>
              <a:ext uri="{FF2B5EF4-FFF2-40B4-BE49-F238E27FC236}">
                <a16:creationId xmlns:a16="http://schemas.microsoft.com/office/drawing/2014/main" id="{4CC7382F-BD99-F5BC-8145-2893CF11C4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7374" y="857250"/>
            <a:ext cx="652462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rgbClr val="FFFFFF"/>
                </a:solidFill>
                <a:latin typeface="Roboto Slab" pitchFamily="2" charset="0"/>
                <a:cs typeface="Roboto Slab" pitchFamily="2" charset="0"/>
              </a:rPr>
              <a:t>Course on Bulking Sludge</a:t>
            </a:r>
            <a:endParaRPr lang="en-US" altLang="en-US" sz="2000" dirty="0">
              <a:solidFill>
                <a:srgbClr val="000000"/>
              </a:solidFill>
              <a:latin typeface="Roboto Slab" pitchFamily="2" charset="0"/>
              <a:cs typeface="Roboto Slab" pitchFamily="2" charset="0"/>
            </a:endParaRP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solidFill>
                <a:srgbClr val="000000"/>
              </a:solidFill>
              <a:latin typeface="Roboto Slab" pitchFamily="2" charset="0"/>
              <a:cs typeface="Roboto Slab" pitchFamily="2" charset="0"/>
            </a:endParaRP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3600" dirty="0">
              <a:solidFill>
                <a:srgbClr val="000000"/>
              </a:solidFill>
              <a:latin typeface="Roboto Slab" pitchFamily="2" charset="0"/>
              <a:cs typeface="Roboto Slab" pitchFamily="2" charset="0"/>
            </a:endParaRP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dirty="0">
                <a:solidFill>
                  <a:srgbClr val="000000"/>
                </a:solidFill>
                <a:latin typeface="Roboto Slab" pitchFamily="2" charset="0"/>
                <a:cs typeface="Roboto Slab" pitchFamily="2" charset="0"/>
              </a:rPr>
              <a:t>Bulking Sludge:</a:t>
            </a: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dirty="0">
                <a:solidFill>
                  <a:srgbClr val="000000"/>
                </a:solidFill>
                <a:latin typeface="Roboto Slab" pitchFamily="2" charset="0"/>
                <a:cs typeface="Roboto Slab" pitchFamily="2" charset="0"/>
              </a:rPr>
              <a:t>Laboratory Investigations</a:t>
            </a: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3600" dirty="0">
              <a:solidFill>
                <a:srgbClr val="000000"/>
              </a:solidFill>
              <a:latin typeface="Roboto Slab" pitchFamily="2" charset="0"/>
              <a:cs typeface="Roboto Slab" pitchFamily="2" charset="0"/>
            </a:endParaRPr>
          </a:p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Roboto Slab" pitchFamily="2" charset="0"/>
                <a:cs typeface="Roboto Slab" pitchFamily="2" charset="0"/>
              </a:rPr>
              <a:t>Mark C.M. van Loosdrecht</a:t>
            </a:r>
          </a:p>
        </p:txBody>
      </p:sp>
      <p:pic>
        <p:nvPicPr>
          <p:cNvPr id="5123" name="Picture 4" descr="Merkarchitectuur">
            <a:extLst>
              <a:ext uri="{FF2B5EF4-FFF2-40B4-BE49-F238E27FC236}">
                <a16:creationId xmlns:a16="http://schemas.microsoft.com/office/drawing/2014/main" id="{A5327AE6-BA63-830B-5581-BFFC41597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69" b="37625"/>
          <a:stretch>
            <a:fillRect/>
          </a:stretch>
        </p:blipFill>
        <p:spPr bwMode="auto">
          <a:xfrm>
            <a:off x="5232400" y="5618163"/>
            <a:ext cx="2971800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6">
            <a:extLst>
              <a:ext uri="{FF2B5EF4-FFF2-40B4-BE49-F238E27FC236}">
                <a16:creationId xmlns:a16="http://schemas.microsoft.com/office/drawing/2014/main" id="{D4B544EC-8187-8B08-E93C-FA81F8110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100" y="4838700"/>
            <a:ext cx="1101725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81000" indent="-381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876300" indent="-304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Reproducible results.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&lt; [O</a:t>
            </a:r>
            <a:r>
              <a:rPr lang="en-US" altLang="en-US" sz="2400" baseline="-250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]</a:t>
            </a:r>
            <a:r>
              <a:rPr lang="en-US" altLang="en-US" sz="2400" baseline="-250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feast phase</a:t>
            </a: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has a strong negative impact on the sludge settleability.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Combined low DO and low substrate concentration: Less effect!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Shift in the dominant filament at different bulk liquid [O</a:t>
            </a:r>
            <a:r>
              <a:rPr lang="en-US" altLang="en-US" sz="2400" baseline="-250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]</a:t>
            </a:r>
            <a:r>
              <a:rPr lang="en-US" altLang="en-US" sz="2400" baseline="-250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feast phase</a:t>
            </a: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. Why?</a:t>
            </a:r>
            <a:endParaRPr lang="en-GB" altLang="en-US" sz="2400" dirty="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CEB4228C-1E79-C568-DF6D-32A8615B8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4445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Effect of aeration</a:t>
            </a:r>
          </a:p>
        </p:txBody>
      </p:sp>
      <p:grpSp>
        <p:nvGrpSpPr>
          <p:cNvPr id="53252" name="Group 6">
            <a:extLst>
              <a:ext uri="{FF2B5EF4-FFF2-40B4-BE49-F238E27FC236}">
                <a16:creationId xmlns:a16="http://schemas.microsoft.com/office/drawing/2014/main" id="{6269BC0F-489A-C714-DF1F-F83A83352453}"/>
              </a:ext>
            </a:extLst>
          </p:cNvPr>
          <p:cNvGrpSpPr>
            <a:grpSpLocks/>
          </p:cNvGrpSpPr>
          <p:nvPr/>
        </p:nvGrpSpPr>
        <p:grpSpPr bwMode="auto">
          <a:xfrm>
            <a:off x="119063" y="1235075"/>
            <a:ext cx="4762500" cy="3621088"/>
            <a:chOff x="5035313" y="993073"/>
            <a:chExt cx="4762558" cy="3621473"/>
          </a:xfrm>
        </p:grpSpPr>
        <p:pic>
          <p:nvPicPr>
            <p:cNvPr id="53256" name="Picture 12">
              <a:extLst>
                <a:ext uri="{FF2B5EF4-FFF2-40B4-BE49-F238E27FC236}">
                  <a16:creationId xmlns:a16="http://schemas.microsoft.com/office/drawing/2014/main" id="{DAE499AC-E1CD-11F0-CC37-E6297FDD79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1125" y="1287463"/>
              <a:ext cx="3981450" cy="3324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53257" name="Group 13">
              <a:extLst>
                <a:ext uri="{FF2B5EF4-FFF2-40B4-BE49-F238E27FC236}">
                  <a16:creationId xmlns:a16="http://schemas.microsoft.com/office/drawing/2014/main" id="{72B628E9-929B-FDFF-8AB3-206A61741C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91300" y="1893888"/>
              <a:ext cx="1739900" cy="1866900"/>
              <a:chOff x="1451" y="1184"/>
              <a:chExt cx="1096" cy="1176"/>
            </a:xfrm>
          </p:grpSpPr>
          <p:sp>
            <p:nvSpPr>
              <p:cNvPr id="53264" name="Line 14">
                <a:extLst>
                  <a:ext uri="{FF2B5EF4-FFF2-40B4-BE49-F238E27FC236}">
                    <a16:creationId xmlns:a16="http://schemas.microsoft.com/office/drawing/2014/main" id="{E7200320-EB98-D7C6-6931-6F48A7E409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979" y="1452"/>
                <a:ext cx="560" cy="908"/>
              </a:xfrm>
              <a:prstGeom prst="line">
                <a:avLst/>
              </a:prstGeom>
              <a:noFill/>
              <a:ln w="38100">
                <a:solidFill>
                  <a:srgbClr val="FFFFFF"/>
                </a:solidFill>
                <a:round/>
                <a:headEnd type="none" w="sm" len="sm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3265" name="Text Box 15">
                <a:extLst>
                  <a:ext uri="{FF2B5EF4-FFF2-40B4-BE49-F238E27FC236}">
                    <a16:creationId xmlns:a16="http://schemas.microsoft.com/office/drawing/2014/main" id="{60508327-51E3-2E35-5E18-8ED8357A5A7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51" y="1184"/>
                <a:ext cx="10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1">
                    <a:latin typeface="Roboto Slab" pitchFamily="2" charset="0"/>
                    <a:cs typeface="Roboto Slab" pitchFamily="2" charset="0"/>
                  </a:rPr>
                  <a:t>&lt; [O</a:t>
                </a:r>
                <a:r>
                  <a:rPr lang="en-US" altLang="en-US" sz="1800" b="1" baseline="-25000">
                    <a:latin typeface="Roboto Slab" pitchFamily="2" charset="0"/>
                    <a:cs typeface="Roboto Slab" pitchFamily="2" charset="0"/>
                  </a:rPr>
                  <a:t>2</a:t>
                </a:r>
                <a:r>
                  <a:rPr lang="en-US" altLang="en-US" sz="1800" b="1">
                    <a:latin typeface="Roboto Slab" pitchFamily="2" charset="0"/>
                    <a:cs typeface="Roboto Slab" pitchFamily="2" charset="0"/>
                  </a:rPr>
                  <a:t>]</a:t>
                </a:r>
                <a:r>
                  <a:rPr lang="en-US" altLang="en-US" sz="1800" b="1" baseline="-25000">
                    <a:latin typeface="Roboto Slab" pitchFamily="2" charset="0"/>
                    <a:cs typeface="Roboto Slab" pitchFamily="2" charset="0"/>
                  </a:rPr>
                  <a:t>feast phase</a:t>
                </a:r>
                <a:endParaRPr lang="en-GB" altLang="en-US" sz="1800" b="1" baseline="-25000">
                  <a:latin typeface="Roboto Slab" pitchFamily="2" charset="0"/>
                  <a:cs typeface="Roboto Slab" pitchFamily="2" charset="0"/>
                </a:endParaRPr>
              </a:p>
            </p:txBody>
          </p:sp>
        </p:grpSp>
        <p:pic>
          <p:nvPicPr>
            <p:cNvPr id="53258" name="Picture 1">
              <a:extLst>
                <a:ext uri="{FF2B5EF4-FFF2-40B4-BE49-F238E27FC236}">
                  <a16:creationId xmlns:a16="http://schemas.microsoft.com/office/drawing/2014/main" id="{BB9802CE-055E-40AC-5A4A-2ABDA4A23B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5313" y="993073"/>
              <a:ext cx="4762558" cy="3621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3AB50B6-4E90-5A2E-DE00-34EAFA7DE914}"/>
                </a:ext>
              </a:extLst>
            </p:cNvPr>
            <p:cNvSpPr/>
            <p:nvPr/>
          </p:nvSpPr>
          <p:spPr>
            <a:xfrm rot="3477176">
              <a:off x="6370323" y="2171143"/>
              <a:ext cx="1973473" cy="430218"/>
            </a:xfrm>
            <a:prstGeom prst="ellipse">
              <a:avLst/>
            </a:prstGeom>
            <a:solidFill>
              <a:schemeClr val="accent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9E2C817-9F79-8573-BA9F-2EB2B1D380B7}"/>
                </a:ext>
              </a:extLst>
            </p:cNvPr>
            <p:cNvSpPr/>
            <p:nvPr/>
          </p:nvSpPr>
          <p:spPr>
            <a:xfrm rot="3434155">
              <a:off x="6385434" y="2745087"/>
              <a:ext cx="1349518" cy="430217"/>
            </a:xfrm>
            <a:prstGeom prst="ellipse">
              <a:avLst/>
            </a:prstGeom>
            <a:solidFill>
              <a:schemeClr val="accent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53261" name="Text Box 7">
              <a:extLst>
                <a:ext uri="{FF2B5EF4-FFF2-40B4-BE49-F238E27FC236}">
                  <a16:creationId xmlns:a16="http://schemas.microsoft.com/office/drawing/2014/main" id="{384EECD8-4514-678F-2375-FEC9B57C3C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8795" y="1349589"/>
              <a:ext cx="1739900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1800" b="1">
                  <a:latin typeface="Roboto Slab" pitchFamily="2" charset="0"/>
                  <a:cs typeface="Roboto Slab" pitchFamily="2" charset="0"/>
                </a:rPr>
                <a:t>Pulse feeding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 b="1">
                  <a:latin typeface="Roboto Slab" pitchFamily="2" charset="0"/>
                  <a:cs typeface="Roboto Slab" pitchFamily="2" charset="0"/>
                </a:rPr>
                <a:t>&lt; [O</a:t>
              </a:r>
              <a:r>
                <a:rPr lang="en-US" altLang="en-US" sz="1800" b="1" baseline="-25000">
                  <a:latin typeface="Roboto Slab" pitchFamily="2" charset="0"/>
                  <a:cs typeface="Roboto Slab" pitchFamily="2" charset="0"/>
                </a:rPr>
                <a:t>2</a:t>
              </a:r>
              <a:r>
                <a:rPr lang="en-US" altLang="en-US" sz="1800" b="1">
                  <a:latin typeface="Roboto Slab" pitchFamily="2" charset="0"/>
                  <a:cs typeface="Roboto Slab" pitchFamily="2" charset="0"/>
                </a:rPr>
                <a:t>]</a:t>
              </a:r>
              <a:r>
                <a:rPr lang="en-US" altLang="en-US" sz="1800" b="1" baseline="-25000">
                  <a:latin typeface="Roboto Slab" pitchFamily="2" charset="0"/>
                  <a:cs typeface="Roboto Slab" pitchFamily="2" charset="0"/>
                </a:rPr>
                <a:t>feast phase</a:t>
              </a:r>
              <a:endParaRPr lang="en-GB" altLang="en-US" sz="1800" b="1" baseline="-25000">
                <a:latin typeface="Roboto Slab" pitchFamily="2" charset="0"/>
                <a:cs typeface="Roboto Slab" pitchFamily="2" charset="0"/>
              </a:endParaRPr>
            </a:p>
          </p:txBody>
        </p: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AABB9479-504E-1087-7E86-03C94D04F07D}"/>
                </a:ext>
              </a:extLst>
            </p:cNvPr>
            <p:cNvCxnSpPr/>
            <p:nvPr/>
          </p:nvCxnSpPr>
          <p:spPr>
            <a:xfrm flipH="1" flipV="1">
              <a:off x="8331003" y="2077451"/>
              <a:ext cx="1150951" cy="183217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3263" name="Rectangle 5">
              <a:extLst>
                <a:ext uri="{FF2B5EF4-FFF2-40B4-BE49-F238E27FC236}">
                  <a16:creationId xmlns:a16="http://schemas.microsoft.com/office/drawing/2014/main" id="{1ED53624-A040-EB64-4D86-6250FBE49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0819" y="2131225"/>
              <a:ext cx="479618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 b="1">
                  <a:latin typeface="Roboto Slab" pitchFamily="2" charset="0"/>
                  <a:cs typeface="Roboto Slab" pitchFamily="2" charset="0"/>
                </a:rPr>
                <a:t> &gt;2.5</a:t>
              </a:r>
              <a:endParaRPr lang="en-GB" altLang="nl-NL" sz="1100"/>
            </a:p>
          </p:txBody>
        </p:sp>
      </p:grpSp>
      <p:pic>
        <p:nvPicPr>
          <p:cNvPr id="53253" name="Picture 8">
            <a:extLst>
              <a:ext uri="{FF2B5EF4-FFF2-40B4-BE49-F238E27FC236}">
                <a16:creationId xmlns:a16="http://schemas.microsoft.com/office/drawing/2014/main" id="{A915E9DB-A452-2D1D-2605-C84365108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088" y="1192213"/>
            <a:ext cx="4762500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4" name="Text Box 7">
            <a:extLst>
              <a:ext uri="{FF2B5EF4-FFF2-40B4-BE49-F238E27FC236}">
                <a16:creationId xmlns:a16="http://schemas.microsoft.com/office/drawing/2014/main" id="{9F6A372E-018E-D1AD-244D-E384D2912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25" y="1592263"/>
            <a:ext cx="262096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1800" b="1">
                <a:latin typeface="Roboto Slab" pitchFamily="2" charset="0"/>
                <a:cs typeface="Roboto Slab" pitchFamily="2" charset="0"/>
              </a:rPr>
              <a:t>Prolonged feeding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Roboto Slab" pitchFamily="2" charset="0"/>
                <a:cs typeface="Roboto Slab" pitchFamily="2" charset="0"/>
              </a:rPr>
              <a:t>&lt; [O</a:t>
            </a:r>
            <a:r>
              <a:rPr lang="en-US" altLang="en-US" sz="1800" b="1" baseline="-25000">
                <a:latin typeface="Roboto Slab" pitchFamily="2" charset="0"/>
                <a:cs typeface="Roboto Slab" pitchFamily="2" charset="0"/>
              </a:rPr>
              <a:t>2</a:t>
            </a:r>
            <a:r>
              <a:rPr lang="en-US" altLang="en-US" sz="1800" b="1">
                <a:latin typeface="Roboto Slab" pitchFamily="2" charset="0"/>
                <a:cs typeface="Roboto Slab" pitchFamily="2" charset="0"/>
              </a:rPr>
              <a:t>]</a:t>
            </a:r>
            <a:r>
              <a:rPr lang="en-US" altLang="en-US" sz="1800" b="1" baseline="-25000">
                <a:latin typeface="Roboto Slab" pitchFamily="2" charset="0"/>
                <a:cs typeface="Roboto Slab" pitchFamily="2" charset="0"/>
              </a:rPr>
              <a:t>feast phase</a:t>
            </a:r>
            <a:endParaRPr lang="en-GB" altLang="en-US" sz="1800" b="1" baseline="-25000">
              <a:latin typeface="Roboto Slab" pitchFamily="2" charset="0"/>
              <a:cs typeface="Roboto Slab" pitchFamily="2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935C7FE-9800-96E5-8D5D-589E37CEDF7C}"/>
              </a:ext>
            </a:extLst>
          </p:cNvPr>
          <p:cNvCxnSpPr/>
          <p:nvPr/>
        </p:nvCxnSpPr>
        <p:spPr>
          <a:xfrm flipH="1" flipV="1">
            <a:off x="8005763" y="2319338"/>
            <a:ext cx="1150937" cy="183197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>
            <a:extLst>
              <a:ext uri="{FF2B5EF4-FFF2-40B4-BE49-F238E27FC236}">
                <a16:creationId xmlns:a16="http://schemas.microsoft.com/office/drawing/2014/main" id="{872CB46B-DDE9-80D0-E0EE-2EC8D134B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5013" y="2157413"/>
            <a:ext cx="4678362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Text Box 4">
            <a:extLst>
              <a:ext uri="{FF2B5EF4-FFF2-40B4-BE49-F238E27FC236}">
                <a16:creationId xmlns:a16="http://schemas.microsoft.com/office/drawing/2014/main" id="{51564133-D37B-B07D-66DF-F78B6C228C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563" y="2327275"/>
            <a:ext cx="6856412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292100" indent="-2921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62000" indent="-2794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764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3241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971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886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343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800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 eaLnBrk="1" hangingPunct="1">
              <a:spcBef>
                <a:spcPct val="50000"/>
              </a:spcBef>
              <a:buClr>
                <a:srgbClr val="0033CC"/>
              </a:buClr>
              <a:buSzPct val="60000"/>
              <a:buFont typeface="Wingdings 2" panose="05020102010507070707" pitchFamily="18" charset="2"/>
              <a:buNone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-q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</a:t>
            </a:r>
            <a:r>
              <a:rPr lang="en-GB" altLang="en-US" sz="2400" baseline="30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max 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bulking sludge 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  <a:sym typeface="Symbol" panose="05050102010706020507" pitchFamily="18" charset="2"/>
              </a:rPr>
              <a:t> 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-q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</a:t>
            </a:r>
            <a:r>
              <a:rPr lang="en-GB" altLang="en-US" sz="2400" baseline="30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max 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well settling sludge </a:t>
            </a:r>
          </a:p>
        </p:txBody>
      </p:sp>
      <p:grpSp>
        <p:nvGrpSpPr>
          <p:cNvPr id="55300" name="Group 5">
            <a:extLst>
              <a:ext uri="{FF2B5EF4-FFF2-40B4-BE49-F238E27FC236}">
                <a16:creationId xmlns:a16="http://schemas.microsoft.com/office/drawing/2014/main" id="{1374AF28-2EE8-F866-FC41-83F86BE42F76}"/>
              </a:ext>
            </a:extLst>
          </p:cNvPr>
          <p:cNvGrpSpPr>
            <a:grpSpLocks/>
          </p:cNvGrpSpPr>
          <p:nvPr/>
        </p:nvGrpSpPr>
        <p:grpSpPr bwMode="auto">
          <a:xfrm>
            <a:off x="1055688" y="4084638"/>
            <a:ext cx="3454400" cy="1793875"/>
            <a:chOff x="240" y="2468"/>
            <a:chExt cx="2176" cy="1130"/>
          </a:xfrm>
        </p:grpSpPr>
        <p:sp>
          <p:nvSpPr>
            <p:cNvPr id="55307" name="AutoShape 6">
              <a:extLst>
                <a:ext uri="{FF2B5EF4-FFF2-40B4-BE49-F238E27FC236}">
                  <a16:creationId xmlns:a16="http://schemas.microsoft.com/office/drawing/2014/main" id="{C68CB9EF-D4BF-503A-3FEF-C9A95B761FF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6" y="2580"/>
              <a:ext cx="400" cy="1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402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5308" name="Text Box 7">
              <a:extLst>
                <a:ext uri="{FF2B5EF4-FFF2-40B4-BE49-F238E27FC236}">
                  <a16:creationId xmlns:a16="http://schemas.microsoft.com/office/drawing/2014/main" id="{8B79B45F-C36D-A4FE-C4FB-3C60ED8725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" y="2842"/>
              <a:ext cx="2176" cy="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62000" indent="-2794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6764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23241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9718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34290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38862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43434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48006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GB" altLang="en-US" sz="24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Not in accordance with the kinetic selection theory</a:t>
              </a:r>
            </a:p>
          </p:txBody>
        </p:sp>
      </p:grpSp>
      <p:sp>
        <p:nvSpPr>
          <p:cNvPr id="55301" name="Text Box 8">
            <a:extLst>
              <a:ext uri="{FF2B5EF4-FFF2-40B4-BE49-F238E27FC236}">
                <a16:creationId xmlns:a16="http://schemas.microsoft.com/office/drawing/2014/main" id="{0DF3415D-A24F-7994-4729-D4C91506B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8563" y="3440113"/>
            <a:ext cx="574198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292100" indent="-2921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62000" indent="-2794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764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3241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971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886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343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800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33CC"/>
              </a:buClr>
              <a:buSzPct val="60000"/>
              <a:buFont typeface="Wingdings 2" panose="05020102010507070707" pitchFamily="18" charset="2"/>
              <a:buNone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	q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p</a:t>
            </a:r>
            <a:r>
              <a:rPr lang="en-GB" altLang="en-US" sz="2400" baseline="30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max 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bulking sludge 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  <a:sym typeface="Symbol" panose="05050102010706020507" pitchFamily="18" charset="2"/>
              </a:rPr>
              <a:t> 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q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p</a:t>
            </a:r>
            <a:r>
              <a:rPr lang="en-GB" altLang="en-US" sz="2400" baseline="30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max 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well settling sludge</a:t>
            </a:r>
            <a:endParaRPr lang="en-GB" altLang="en-US" sz="24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sp>
        <p:nvSpPr>
          <p:cNvPr id="55302" name="Text Box 9">
            <a:extLst>
              <a:ext uri="{FF2B5EF4-FFF2-40B4-BE49-F238E27FC236}">
                <a16:creationId xmlns:a16="http://schemas.microsoft.com/office/drawing/2014/main" id="{A1343E13-8360-DF6C-F9D5-77FBD78A9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" y="1844675"/>
            <a:ext cx="520541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Specific substrate uptake rate:</a:t>
            </a:r>
          </a:p>
        </p:txBody>
      </p:sp>
      <p:sp>
        <p:nvSpPr>
          <p:cNvPr id="55303" name="Text Box 10">
            <a:extLst>
              <a:ext uri="{FF2B5EF4-FFF2-40B4-BE49-F238E27FC236}">
                <a16:creationId xmlns:a16="http://schemas.microsoft.com/office/drawing/2014/main" id="{9A7BA261-F116-0347-584E-1ED3146260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" y="2911475"/>
            <a:ext cx="50625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Specific PHB production rate:</a:t>
            </a:r>
          </a:p>
        </p:txBody>
      </p:sp>
      <p:sp>
        <p:nvSpPr>
          <p:cNvPr id="55304" name="Text Box 11">
            <a:extLst>
              <a:ext uri="{FF2B5EF4-FFF2-40B4-BE49-F238E27FC236}">
                <a16:creationId xmlns:a16="http://schemas.microsoft.com/office/drawing/2014/main" id="{F340B147-51C0-810E-D7A5-8A644FB8EB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2025" y="5087938"/>
            <a:ext cx="444817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52500" indent="-3810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762000" algn="l"/>
                <a:tab pos="11430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>
                <a:srgbClr val="0033CC"/>
              </a:buClr>
              <a:buFont typeface="Wingdings 3" panose="05040102010807070707" pitchFamily="18" charset="2"/>
              <a:buNone/>
            </a:pPr>
            <a:r>
              <a:rPr lang="en-GB" altLang="en-US" sz="2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 K</a:t>
            </a:r>
            <a:r>
              <a:rPr lang="en-GB" altLang="en-US" sz="20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fil </a:t>
            </a:r>
            <a:r>
              <a:rPr lang="en-GB" altLang="en-US" sz="2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&lt; K</a:t>
            </a:r>
            <a:r>
              <a:rPr lang="en-GB" altLang="en-US" sz="20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floc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0033CC"/>
              </a:buClr>
              <a:buFont typeface="Wingdings 3" panose="05040102010807070707" pitchFamily="18" charset="2"/>
              <a:buNone/>
            </a:pPr>
            <a:r>
              <a:rPr lang="en-GB" altLang="en-US" sz="2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Low [S]:	   -q</a:t>
            </a:r>
            <a:r>
              <a:rPr lang="en-GB" altLang="en-US" sz="20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fil </a:t>
            </a:r>
            <a:r>
              <a:rPr lang="en-GB" altLang="en-US" sz="2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&gt; -q</a:t>
            </a:r>
            <a:r>
              <a:rPr lang="en-GB" altLang="en-US" sz="20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floc	</a:t>
            </a:r>
            <a:endParaRPr lang="en-GB" altLang="en-US" sz="20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0033CC"/>
              </a:buClr>
              <a:buFont typeface="Wingdings 3" panose="05040102010807070707" pitchFamily="18" charset="2"/>
              <a:buNone/>
            </a:pPr>
            <a:r>
              <a:rPr lang="en-GB" altLang="en-US" sz="2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High [S]:	-q</a:t>
            </a:r>
            <a:r>
              <a:rPr lang="en-GB" altLang="en-US" sz="20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fil</a:t>
            </a:r>
            <a:r>
              <a:rPr lang="en-GB" altLang="en-US" sz="2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&lt; -q</a:t>
            </a:r>
            <a:r>
              <a:rPr lang="en-GB" altLang="en-US" sz="20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s, floc</a:t>
            </a:r>
            <a:r>
              <a:rPr lang="en-US" altLang="en-US" sz="20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</a:t>
            </a:r>
            <a:endParaRPr lang="en-GB" altLang="en-US" sz="2000" baseline="-250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sp>
        <p:nvSpPr>
          <p:cNvPr id="55305" name="Rectangle 2">
            <a:extLst>
              <a:ext uri="{FF2B5EF4-FFF2-40B4-BE49-F238E27FC236}">
                <a16:creationId xmlns:a16="http://schemas.microsoft.com/office/drawing/2014/main" id="{9D847F6D-99B8-210C-3864-CE62A783CB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624522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Bulking sludge theory</a:t>
            </a:r>
          </a:p>
        </p:txBody>
      </p:sp>
      <p:sp>
        <p:nvSpPr>
          <p:cNvPr id="55306" name="Rectangle 1244">
            <a:extLst>
              <a:ext uri="{FF2B5EF4-FFF2-40B4-BE49-F238E27FC236}">
                <a16:creationId xmlns:a16="http://schemas.microsoft.com/office/drawing/2014/main" id="{8ED5151D-82BD-8A91-95F2-D93EECCB03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2263" y="1827213"/>
            <a:ext cx="69167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62000" indent="-304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GB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Kinetic selection theory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4">
            <a:extLst>
              <a:ext uri="{FF2B5EF4-FFF2-40B4-BE49-F238E27FC236}">
                <a16:creationId xmlns:a16="http://schemas.microsoft.com/office/drawing/2014/main" id="{E6F90E93-CF16-962B-6338-2CB36B3C0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713" y="5624513"/>
            <a:ext cx="84058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44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924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9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6068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640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21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0033CC"/>
              </a:buClr>
              <a:buSzPct val="60000"/>
              <a:buFont typeface="Wingdings 2" panose="05020102010507070707" pitchFamily="18" charset="2"/>
              <a:buNone/>
            </a:pPr>
            <a:r>
              <a:rPr lang="en-US" altLang="en-US" sz="2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Decreasing substrate concentration during substrate uptake</a:t>
            </a:r>
            <a:endParaRPr lang="en-GB" altLang="en-US" sz="20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sp>
        <p:nvSpPr>
          <p:cNvPr id="57347" name="Line 5">
            <a:extLst>
              <a:ext uri="{FF2B5EF4-FFF2-40B4-BE49-F238E27FC236}">
                <a16:creationId xmlns:a16="http://schemas.microsoft.com/office/drawing/2014/main" id="{665889B7-7C44-9039-9D8F-D55D12E805FF}"/>
              </a:ext>
            </a:extLst>
          </p:cNvPr>
          <p:cNvSpPr>
            <a:spLocks noChangeShapeType="1"/>
          </p:cNvSpPr>
          <p:nvPr/>
        </p:nvSpPr>
        <p:spPr bwMode="auto">
          <a:xfrm>
            <a:off x="904875" y="5554663"/>
            <a:ext cx="98234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pSp>
        <p:nvGrpSpPr>
          <p:cNvPr id="57348" name="Group 6">
            <a:extLst>
              <a:ext uri="{FF2B5EF4-FFF2-40B4-BE49-F238E27FC236}">
                <a16:creationId xmlns:a16="http://schemas.microsoft.com/office/drawing/2014/main" id="{F2E99A0B-7D72-62FC-9305-60C9CAFFAEA8}"/>
              </a:ext>
            </a:extLst>
          </p:cNvPr>
          <p:cNvGrpSpPr>
            <a:grpSpLocks/>
          </p:cNvGrpSpPr>
          <p:nvPr/>
        </p:nvGrpSpPr>
        <p:grpSpPr bwMode="auto">
          <a:xfrm>
            <a:off x="606425" y="1851025"/>
            <a:ext cx="3457575" cy="3603625"/>
            <a:chOff x="1" y="833"/>
            <a:chExt cx="2178" cy="2270"/>
          </a:xfrm>
        </p:grpSpPr>
        <p:sp>
          <p:nvSpPr>
            <p:cNvPr id="57359" name="Text Box 7">
              <a:extLst>
                <a:ext uri="{FF2B5EF4-FFF2-40B4-BE49-F238E27FC236}">
                  <a16:creationId xmlns:a16="http://schemas.microsoft.com/office/drawing/2014/main" id="{BC841648-F132-9174-FD5D-FF0BFA935E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1" y="1264"/>
              <a:ext cx="2048" cy="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marL="381000" indent="-3810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11303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7780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24257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30734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35306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39878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44450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49022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GB" altLang="en-US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  <a:sym typeface="Symbol" panose="05050102010706020507" pitchFamily="18" charset="2"/>
                </a:rPr>
                <a:t></a:t>
              </a:r>
              <a:r>
                <a:rPr lang="en-GB" altLang="en-US" baseline="-250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  <a:sym typeface="Symbol" panose="05050102010706020507" pitchFamily="18" charset="2"/>
                </a:rPr>
                <a:t>flocs</a:t>
              </a:r>
              <a:r>
                <a:rPr lang="en-GB" altLang="en-US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en-GB" altLang="en-US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&gt; 500 mm after 1 month</a:t>
              </a:r>
              <a:endParaRPr lang="en-GB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  <a:sym typeface="Symbol" panose="05050102010706020507" pitchFamily="18" charset="2"/>
              </a:endParaRPr>
            </a:p>
            <a:p>
              <a:pPr eaLnBrk="1" hangingPunct="1">
                <a:spcBef>
                  <a:spcPct val="50000"/>
                </a:spcBef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GB" altLang="en-US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  <a:sym typeface="Symbol" panose="05050102010706020507" pitchFamily="18" charset="2"/>
                </a:rPr>
                <a:t>Formation of granules</a:t>
              </a:r>
            </a:p>
            <a:p>
              <a:pPr eaLnBrk="1" hangingPunct="1">
                <a:spcBef>
                  <a:spcPct val="50000"/>
                </a:spcBef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GB" altLang="en-US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  <a:sym typeface="Symbol" panose="05050102010706020507" pitchFamily="18" charset="2"/>
                </a:rPr>
                <a:t>Few filaments</a:t>
              </a:r>
              <a:endParaRPr lang="en-GB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7360" name="Group 8">
              <a:extLst>
                <a:ext uri="{FF2B5EF4-FFF2-40B4-BE49-F238E27FC236}">
                  <a16:creationId xmlns:a16="http://schemas.microsoft.com/office/drawing/2014/main" id="{6FE1C8CB-4960-B9E6-18B4-731D76961A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0" y="2140"/>
              <a:ext cx="1043" cy="963"/>
              <a:chOff x="34" y="1452"/>
              <a:chExt cx="901" cy="744"/>
            </a:xfrm>
          </p:grpSpPr>
          <p:pic>
            <p:nvPicPr>
              <p:cNvPr id="57362" name="Picture 10" descr="r1_08030_40_4">
                <a:extLst>
                  <a:ext uri="{FF2B5EF4-FFF2-40B4-BE49-F238E27FC236}">
                    <a16:creationId xmlns:a16="http://schemas.microsoft.com/office/drawing/2014/main" id="{EF42A49E-AB00-79FA-265C-5C6928EE8FE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166"/>
              <a:stretch>
                <a:fillRect/>
              </a:stretch>
            </p:blipFill>
            <p:spPr bwMode="auto">
              <a:xfrm>
                <a:off x="34" y="1452"/>
                <a:ext cx="852" cy="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7363" name="Line 12">
                <a:extLst>
                  <a:ext uri="{FF2B5EF4-FFF2-40B4-BE49-F238E27FC236}">
                    <a16:creationId xmlns:a16="http://schemas.microsoft.com/office/drawing/2014/main" id="{AA301726-1850-A0A5-E0AF-16BF62E914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3" y="1996"/>
                <a:ext cx="202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57361" name="Text Box 14">
              <a:extLst>
                <a:ext uri="{FF2B5EF4-FFF2-40B4-BE49-F238E27FC236}">
                  <a16:creationId xmlns:a16="http://schemas.microsoft.com/office/drawing/2014/main" id="{0C67807A-C8D1-3991-5D29-80C764E8FB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" y="833"/>
              <a:ext cx="144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62000" indent="-2794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6764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23241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9718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34290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38862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43434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48006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GB" altLang="en-US" sz="24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q</a:t>
              </a:r>
              <a:r>
                <a:rPr lang="en-GB" altLang="en-US" sz="2400" baseline="-250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s </a:t>
              </a:r>
              <a:r>
                <a:rPr lang="en-GB" altLang="en-US" sz="24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&gt; 0.8·q</a:t>
              </a:r>
              <a:r>
                <a:rPr lang="en-GB" altLang="en-US" sz="2400" baseline="-250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s</a:t>
              </a:r>
              <a:r>
                <a:rPr lang="en-GB" altLang="en-US" sz="2400" baseline="300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max</a:t>
              </a:r>
              <a:endPara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7349" name="Group 15">
            <a:extLst>
              <a:ext uri="{FF2B5EF4-FFF2-40B4-BE49-F238E27FC236}">
                <a16:creationId xmlns:a16="http://schemas.microsoft.com/office/drawing/2014/main" id="{573A98C5-1A40-4809-8C16-5C01EA68ECED}"/>
              </a:ext>
            </a:extLst>
          </p:cNvPr>
          <p:cNvGrpSpPr>
            <a:grpSpLocks/>
          </p:cNvGrpSpPr>
          <p:nvPr/>
        </p:nvGrpSpPr>
        <p:grpSpPr bwMode="auto">
          <a:xfrm>
            <a:off x="4014788" y="1819275"/>
            <a:ext cx="2878137" cy="3654425"/>
            <a:chOff x="2001" y="836"/>
            <a:chExt cx="1813" cy="2302"/>
          </a:xfrm>
        </p:grpSpPr>
        <p:sp>
          <p:nvSpPr>
            <p:cNvPr id="57356" name="Text Box 16">
              <a:extLst>
                <a:ext uri="{FF2B5EF4-FFF2-40B4-BE49-F238E27FC236}">
                  <a16:creationId xmlns:a16="http://schemas.microsoft.com/office/drawing/2014/main" id="{1AA2044D-BB20-C4A6-7D21-D415079BBB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30" y="1287"/>
              <a:ext cx="1693" cy="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10287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6764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23241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9718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34290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38862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43434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48006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US" altLang="en-US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P</a:t>
              </a:r>
              <a:r>
                <a:rPr lang="en-GB" altLang="en-US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orous flocs</a:t>
              </a:r>
            </a:p>
            <a:p>
              <a:pPr eaLnBrk="1" hangingPunct="1">
                <a:spcBef>
                  <a:spcPct val="50000"/>
                </a:spcBef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GB" altLang="en-US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Finger type structures</a:t>
              </a:r>
              <a:endParaRPr lang="en-US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endParaRPr>
            </a:p>
            <a:p>
              <a:pPr eaLnBrk="1" hangingPunct="1">
                <a:spcBef>
                  <a:spcPct val="50000"/>
                </a:spcBef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US" altLang="en-US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Few filaments</a:t>
              </a:r>
              <a:endParaRPr lang="en-GB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pic>
          <p:nvPicPr>
            <p:cNvPr id="57357" name="Picture 19" descr="exp16-7">
              <a:extLst>
                <a:ext uri="{FF2B5EF4-FFF2-40B4-BE49-F238E27FC236}">
                  <a16:creationId xmlns:a16="http://schemas.microsoft.com/office/drawing/2014/main" id="{83A994E3-5E2A-7513-5157-A8A7F3D1CC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6" y="2175"/>
              <a:ext cx="1011" cy="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358" name="Text Box 20">
              <a:extLst>
                <a:ext uri="{FF2B5EF4-FFF2-40B4-BE49-F238E27FC236}">
                  <a16:creationId xmlns:a16="http://schemas.microsoft.com/office/drawing/2014/main" id="{7021479D-DCE3-F93B-3EEC-A9BAF608FA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1" y="836"/>
              <a:ext cx="181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62000" indent="-2794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6764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23241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9718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34290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38862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43434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48006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GB" altLang="en-US" sz="24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q</a:t>
              </a:r>
              <a:r>
                <a:rPr lang="en-GB" altLang="en-US" sz="2400" baseline="-250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s</a:t>
              </a:r>
              <a:r>
                <a:rPr lang="en-GB" altLang="en-US" sz="24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= 0.6 to 0.8·q</a:t>
              </a:r>
              <a:r>
                <a:rPr lang="en-GB" altLang="en-US" sz="2400" baseline="-250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s</a:t>
              </a:r>
              <a:r>
                <a:rPr lang="en-GB" altLang="en-US" sz="2400" baseline="300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max</a:t>
              </a:r>
              <a:endPara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7350" name="Group 21">
            <a:extLst>
              <a:ext uri="{FF2B5EF4-FFF2-40B4-BE49-F238E27FC236}">
                <a16:creationId xmlns:a16="http://schemas.microsoft.com/office/drawing/2014/main" id="{717F9A17-8ED4-95EC-738B-85333F2F40CF}"/>
              </a:ext>
            </a:extLst>
          </p:cNvPr>
          <p:cNvGrpSpPr>
            <a:grpSpLocks/>
          </p:cNvGrpSpPr>
          <p:nvPr/>
        </p:nvGrpSpPr>
        <p:grpSpPr bwMode="auto">
          <a:xfrm>
            <a:off x="6911975" y="1839913"/>
            <a:ext cx="3240088" cy="3641725"/>
            <a:chOff x="3751" y="818"/>
            <a:chExt cx="1753" cy="2294"/>
          </a:xfrm>
        </p:grpSpPr>
        <p:sp>
          <p:nvSpPr>
            <p:cNvPr id="57353" name="Text Box 22">
              <a:extLst>
                <a:ext uri="{FF2B5EF4-FFF2-40B4-BE49-F238E27FC236}">
                  <a16:creationId xmlns:a16="http://schemas.microsoft.com/office/drawing/2014/main" id="{59F680E0-8266-E146-2E56-91F16FFC46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5" y="1212"/>
              <a:ext cx="1539" cy="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10287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6764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23241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9718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34290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38862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43434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48006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GB" altLang="en-US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Finger type structures</a:t>
              </a:r>
            </a:p>
            <a:p>
              <a:pPr eaLnBrk="1" hangingPunct="1">
                <a:spcBef>
                  <a:spcPct val="50000"/>
                </a:spcBef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GB" altLang="en-US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Filaments are very common / abundant</a:t>
              </a:r>
            </a:p>
          </p:txBody>
        </p:sp>
        <p:pic>
          <p:nvPicPr>
            <p:cNvPr id="57354" name="Picture 25" descr="exp5-22">
              <a:extLst>
                <a:ext uri="{FF2B5EF4-FFF2-40B4-BE49-F238E27FC236}">
                  <a16:creationId xmlns:a16="http://schemas.microsoft.com/office/drawing/2014/main" id="{F002171D-3C0C-6E87-2056-B68589240A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1" y="2149"/>
              <a:ext cx="847" cy="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355" name="Text Box 26">
              <a:extLst>
                <a:ext uri="{FF2B5EF4-FFF2-40B4-BE49-F238E27FC236}">
                  <a16:creationId xmlns:a16="http://schemas.microsoft.com/office/drawing/2014/main" id="{14FD95C0-E540-872F-BA4C-8E6937E4FE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51" y="818"/>
              <a:ext cx="144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62000" indent="-2794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6764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23241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9718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34290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38862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43434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48006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GB" altLang="en-US" sz="24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q</a:t>
              </a:r>
              <a:r>
                <a:rPr lang="en-GB" altLang="en-US" sz="2400" baseline="-250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s </a:t>
              </a:r>
              <a:r>
                <a:rPr lang="en-GB" altLang="en-US" sz="24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&lt; 0.6·q</a:t>
              </a:r>
              <a:r>
                <a:rPr lang="en-GB" altLang="en-US" sz="2400" baseline="-250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s</a:t>
              </a:r>
              <a:r>
                <a:rPr lang="en-GB" altLang="en-US" sz="2400" baseline="300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max</a:t>
              </a:r>
              <a:endPara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7351" name="Rectangle 2">
            <a:extLst>
              <a:ext uri="{FF2B5EF4-FFF2-40B4-BE49-F238E27FC236}">
                <a16:creationId xmlns:a16="http://schemas.microsoft.com/office/drawing/2014/main" id="{BAF8D971-4298-6F5F-0484-41AA26326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General observations</a:t>
            </a:r>
          </a:p>
        </p:txBody>
      </p:sp>
      <p:sp>
        <p:nvSpPr>
          <p:cNvPr id="57352" name="TextBox 1">
            <a:extLst>
              <a:ext uri="{FF2B5EF4-FFF2-40B4-BE49-F238E27FC236}">
                <a16:creationId xmlns:a16="http://schemas.microsoft.com/office/drawing/2014/main" id="{97D32498-297C-5AA6-3589-44D6F5A88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6875" y="6240463"/>
            <a:ext cx="3671888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Martins, A. M., Pagilla, K., Heijnen, J. J., &amp; van Loosdrecht, M. C. (2004). </a:t>
            </a:r>
            <a:r>
              <a:rPr lang="nl-NL" altLang="nl-NL" sz="900" dirty="0" err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Filamentous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nl-NL" sz="900" dirty="0" err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bulking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nl-NL" sz="900" dirty="0" err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sludge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—a </a:t>
            </a:r>
            <a:r>
              <a:rPr lang="nl-NL" altLang="nl-NL" sz="900" dirty="0" err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critical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 review. </a:t>
            </a:r>
            <a:r>
              <a:rPr lang="nl-NL" altLang="nl-NL" sz="900" i="1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Water research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, </a:t>
            </a:r>
            <a:r>
              <a:rPr lang="nl-NL" altLang="nl-NL" sz="900" i="1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38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(4), 793-817.</a:t>
            </a:r>
            <a:endParaRPr lang="nl-NL" altLang="nl-NL" sz="900" dirty="0">
              <a:latin typeface="Roboto Slab" pitchFamily="2" charset="0"/>
              <a:cs typeface="Roboto Slab" pitchFamily="2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4">
            <a:extLst>
              <a:ext uri="{FF2B5EF4-FFF2-40B4-BE49-F238E27FC236}">
                <a16:creationId xmlns:a16="http://schemas.microsoft.com/office/drawing/2014/main" id="{6DDE8105-2C1F-63B7-E2F0-B8699F0781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3838" y="3851275"/>
            <a:ext cx="5184775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044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6924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149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6068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0640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521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Clr>
                <a:srgbClr val="92D05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Acetate as carbon source;</a:t>
            </a:r>
          </a:p>
          <a:p>
            <a:pPr eaLnBrk="1" hangingPunct="1">
              <a:buClr>
                <a:srgbClr val="92D05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Aerobic conditions; </a:t>
            </a:r>
          </a:p>
          <a:p>
            <a:pPr eaLnBrk="1" hangingPunct="1">
              <a:buClr>
                <a:srgbClr val="92D05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No nitrification/denitrification.</a:t>
            </a:r>
            <a:endParaRPr lang="en-GB" altLang="en-US" sz="24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C746AF24-6325-8852-2A7C-CDC8A60DBC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Occurrence</a:t>
            </a:r>
          </a:p>
        </p:txBody>
      </p:sp>
      <p:pic>
        <p:nvPicPr>
          <p:cNvPr id="59396" name="Picture 2">
            <a:extLst>
              <a:ext uri="{FF2B5EF4-FFF2-40B4-BE49-F238E27FC236}">
                <a16:creationId xmlns:a16="http://schemas.microsoft.com/office/drawing/2014/main" id="{D33023E9-E006-164D-0507-8C9363261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8" y="2270125"/>
            <a:ext cx="5256212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3E53F36-D4D3-9C6A-F450-FEC0685B9D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5960" y="5987257"/>
            <a:ext cx="3671888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Martins, A. M., Pagilla, K., Heijnen, J. J., &amp; van Loosdrecht, M. C. (2004). </a:t>
            </a:r>
            <a:r>
              <a:rPr lang="nl-NL" altLang="nl-NL" sz="900" dirty="0" err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Filamentous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nl-NL" sz="900" dirty="0" err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bulking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 </a:t>
            </a:r>
            <a:r>
              <a:rPr lang="nl-NL" altLang="nl-NL" sz="900" dirty="0" err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sludge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—a </a:t>
            </a:r>
            <a:r>
              <a:rPr lang="nl-NL" altLang="nl-NL" sz="900" dirty="0" err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critical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 review. </a:t>
            </a:r>
            <a:r>
              <a:rPr lang="nl-NL" altLang="nl-NL" sz="900" i="1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Water research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, </a:t>
            </a:r>
            <a:r>
              <a:rPr lang="nl-NL" altLang="nl-NL" sz="900" i="1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38</a:t>
            </a:r>
            <a:r>
              <a:rPr lang="nl-NL" altLang="nl-NL" sz="900" dirty="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(4), 793-817.</a:t>
            </a:r>
            <a:endParaRPr lang="nl-NL" altLang="nl-NL" sz="900" dirty="0">
              <a:latin typeface="Roboto Slab" pitchFamily="2" charset="0"/>
              <a:cs typeface="Roboto Slab" pitchFamily="2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 descr="RIMG0012">
            <a:extLst>
              <a:ext uri="{FF2B5EF4-FFF2-40B4-BE49-F238E27FC236}">
                <a16:creationId xmlns:a16="http://schemas.microsoft.com/office/drawing/2014/main" id="{8423C8E8-0CF3-0176-829F-739A962B4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138" y="2767013"/>
            <a:ext cx="5507037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Text Box 5">
            <a:extLst>
              <a:ext uri="{FF2B5EF4-FFF2-40B4-BE49-F238E27FC236}">
                <a16:creationId xmlns:a16="http://schemas.microsoft.com/office/drawing/2014/main" id="{38620166-AAF6-77A7-15EF-5EF46FC0A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3744913"/>
            <a:ext cx="60039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33CC"/>
              </a:buClr>
              <a:buSzPct val="60000"/>
              <a:buFont typeface="Wingdings 2" panose="05020102010507070707" pitchFamily="18" charset="2"/>
              <a:buNone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Cycles of </a:t>
            </a: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6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h</a:t>
            </a: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; 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HRT = </a:t>
            </a: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12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h</a:t>
            </a: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; 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SRT = 10 days</a:t>
            </a:r>
          </a:p>
        </p:txBody>
      </p:sp>
      <p:sp>
        <p:nvSpPr>
          <p:cNvPr id="61444" name="Text Box 6">
            <a:extLst>
              <a:ext uri="{FF2B5EF4-FFF2-40B4-BE49-F238E27FC236}">
                <a16:creationId xmlns:a16="http://schemas.microsoft.com/office/drawing/2014/main" id="{682FEE30-9ACE-9713-C512-49C1189E72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1555750"/>
            <a:ext cx="5289550" cy="169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rgbClr val="0033CC"/>
              </a:buClr>
              <a:buSzPct val="60000"/>
              <a:buFont typeface="Wingdings 2" panose="05020102010507070707" pitchFamily="18" charset="2"/>
              <a:buNone/>
            </a:pP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Experiences to simulate:</a:t>
            </a:r>
          </a:p>
          <a:p>
            <a:pPr eaLnBrk="1" hangingPunct="1">
              <a:lnSpc>
                <a:spcPct val="150000"/>
              </a:lnSpc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Anoxic selector too big: low [S</a:t>
            </a:r>
            <a:r>
              <a:rPr lang="en-US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C</a:t>
            </a: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].</a:t>
            </a:r>
          </a:p>
          <a:p>
            <a:pPr eaLnBrk="1" hangingPunct="1">
              <a:lnSpc>
                <a:spcPct val="150000"/>
              </a:lnSpc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Low [NO</a:t>
            </a:r>
            <a:r>
              <a:rPr lang="en-US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3</a:t>
            </a:r>
            <a:r>
              <a:rPr lang="en-US" altLang="en-US" sz="2400" baseline="30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-</a:t>
            </a: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] in the anoxic tank.</a:t>
            </a:r>
            <a:endParaRPr lang="en-GB" altLang="en-US" sz="24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61445" name="Group 7">
            <a:extLst>
              <a:ext uri="{FF2B5EF4-FFF2-40B4-BE49-F238E27FC236}">
                <a16:creationId xmlns:a16="http://schemas.microsoft.com/office/drawing/2014/main" id="{36934E1B-7118-D865-00F7-9279F22B3104}"/>
              </a:ext>
            </a:extLst>
          </p:cNvPr>
          <p:cNvGrpSpPr>
            <a:grpSpLocks/>
          </p:cNvGrpSpPr>
          <p:nvPr/>
        </p:nvGrpSpPr>
        <p:grpSpPr bwMode="auto">
          <a:xfrm>
            <a:off x="231775" y="4554538"/>
            <a:ext cx="5719763" cy="1917700"/>
            <a:chOff x="1135" y="2398"/>
            <a:chExt cx="3603" cy="1208"/>
          </a:xfrm>
        </p:grpSpPr>
        <p:sp>
          <p:nvSpPr>
            <p:cNvPr id="61447" name="Line 8">
              <a:extLst>
                <a:ext uri="{FF2B5EF4-FFF2-40B4-BE49-F238E27FC236}">
                  <a16:creationId xmlns:a16="http://schemas.microsoft.com/office/drawing/2014/main" id="{F77AF863-212E-3066-2061-50942A19DB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6" y="2781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1448" name="Text Box 9">
              <a:extLst>
                <a:ext uri="{FF2B5EF4-FFF2-40B4-BE49-F238E27FC236}">
                  <a16:creationId xmlns:a16="http://schemas.microsoft.com/office/drawing/2014/main" id="{4E0109C4-AB63-4B9F-DD91-DD47E61E1D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1" y="2630"/>
              <a:ext cx="13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0</a:t>
              </a:r>
            </a:p>
          </p:txBody>
        </p:sp>
        <p:sp>
          <p:nvSpPr>
            <p:cNvPr id="61449" name="Text Box 10">
              <a:extLst>
                <a:ext uri="{FF2B5EF4-FFF2-40B4-BE49-F238E27FC236}">
                  <a16:creationId xmlns:a16="http://schemas.microsoft.com/office/drawing/2014/main" id="{DA7FA0F8-0A4E-4182-0511-72F0A8EE1C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1" y="2860"/>
              <a:ext cx="92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1400" b="1">
                  <a:latin typeface="Roboto Slab" pitchFamily="2" charset="0"/>
                  <a:cs typeface="Roboto Slab" pitchFamily="2" charset="0"/>
                </a:rPr>
                <a:t>Fill (anoxic)</a:t>
              </a:r>
              <a:endParaRPr lang="en-GB" altLang="en-US" sz="14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61450" name="Rectangle 11">
              <a:extLst>
                <a:ext uri="{FF2B5EF4-FFF2-40B4-BE49-F238E27FC236}">
                  <a16:creationId xmlns:a16="http://schemas.microsoft.com/office/drawing/2014/main" id="{2586312B-130C-14ED-B85E-878BD4943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8" y="2900"/>
              <a:ext cx="807" cy="131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61451" name="Line 12">
              <a:extLst>
                <a:ext uri="{FF2B5EF4-FFF2-40B4-BE49-F238E27FC236}">
                  <a16:creationId xmlns:a16="http://schemas.microsoft.com/office/drawing/2014/main" id="{92A8B8A0-DC92-371C-067B-DA40CA8B05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6" y="2783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1452" name="Text Box 13">
              <a:extLst>
                <a:ext uri="{FF2B5EF4-FFF2-40B4-BE49-F238E27FC236}">
                  <a16:creationId xmlns:a16="http://schemas.microsoft.com/office/drawing/2014/main" id="{5D7EC04C-A6D4-5E03-3213-6527EF871A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9" y="2644"/>
              <a:ext cx="207" cy="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135</a:t>
              </a:r>
            </a:p>
          </p:txBody>
        </p:sp>
        <p:sp>
          <p:nvSpPr>
            <p:cNvPr id="61453" name="Line 14">
              <a:extLst>
                <a:ext uri="{FF2B5EF4-FFF2-40B4-BE49-F238E27FC236}">
                  <a16:creationId xmlns:a16="http://schemas.microsoft.com/office/drawing/2014/main" id="{0F9E96BC-1F4A-F5C1-E252-71D8A38046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8" y="2781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1454" name="Text Box 15">
              <a:extLst>
                <a:ext uri="{FF2B5EF4-FFF2-40B4-BE49-F238E27FC236}">
                  <a16:creationId xmlns:a16="http://schemas.microsoft.com/office/drawing/2014/main" id="{E6F02C7E-4FC3-EF6C-F174-9E1B1F1690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43" y="2642"/>
              <a:ext cx="213" cy="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1200" b="1">
                  <a:latin typeface="Roboto Slab" pitchFamily="2" charset="0"/>
                  <a:cs typeface="Roboto Slab" pitchFamily="2" charset="0"/>
                </a:rPr>
                <a:t>300</a:t>
              </a:r>
              <a:endParaRPr lang="en-GB" altLang="en-US" sz="12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61455" name="Rectangle 16">
              <a:extLst>
                <a:ext uri="{FF2B5EF4-FFF2-40B4-BE49-F238E27FC236}">
                  <a16:creationId xmlns:a16="http://schemas.microsoft.com/office/drawing/2014/main" id="{5A900AA6-A1BF-692F-71C2-039535B5E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5" y="3032"/>
              <a:ext cx="741" cy="128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61456" name="Text Box 17">
              <a:extLst>
                <a:ext uri="{FF2B5EF4-FFF2-40B4-BE49-F238E27FC236}">
                  <a16:creationId xmlns:a16="http://schemas.microsoft.com/office/drawing/2014/main" id="{430F973C-9725-713D-0147-2E88A2F19A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1" y="3018"/>
              <a:ext cx="99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1400">
                  <a:latin typeface="Roboto Slab" pitchFamily="2" charset="0"/>
                  <a:cs typeface="Roboto Slab" pitchFamily="2" charset="0"/>
                </a:rPr>
                <a:t>Aerobic</a:t>
              </a:r>
              <a:endParaRPr lang="en-GB" altLang="en-US" sz="14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61457" name="Rectangle 18">
              <a:extLst>
                <a:ext uri="{FF2B5EF4-FFF2-40B4-BE49-F238E27FC236}">
                  <a16:creationId xmlns:a16="http://schemas.microsoft.com/office/drawing/2014/main" id="{174FAC79-1715-45DE-74A0-67B19ADDA7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2" y="3160"/>
              <a:ext cx="193" cy="128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61458" name="Line 19">
              <a:extLst>
                <a:ext uri="{FF2B5EF4-FFF2-40B4-BE49-F238E27FC236}">
                  <a16:creationId xmlns:a16="http://schemas.microsoft.com/office/drawing/2014/main" id="{B3326033-E741-D78C-885C-C347AE6B62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3" y="2781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1459" name="Text Box 20">
              <a:extLst>
                <a:ext uri="{FF2B5EF4-FFF2-40B4-BE49-F238E27FC236}">
                  <a16:creationId xmlns:a16="http://schemas.microsoft.com/office/drawing/2014/main" id="{BAE7B9E0-D948-6D61-DA57-672E51EB07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8" y="2642"/>
              <a:ext cx="213" cy="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2</a:t>
              </a:r>
              <a:r>
                <a:rPr lang="en-US" altLang="en-US" sz="1200" b="1">
                  <a:latin typeface="Roboto Slab" pitchFamily="2" charset="0"/>
                  <a:cs typeface="Roboto Slab" pitchFamily="2" charset="0"/>
                </a:rPr>
                <a:t>98</a:t>
              </a:r>
              <a:endParaRPr lang="en-GB" altLang="en-US" sz="12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61460" name="Text Box 21">
              <a:extLst>
                <a:ext uri="{FF2B5EF4-FFF2-40B4-BE49-F238E27FC236}">
                  <a16:creationId xmlns:a16="http://schemas.microsoft.com/office/drawing/2014/main" id="{349E9C0B-92C3-9861-F018-7ACD4A52DD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5" y="3156"/>
              <a:ext cx="99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Sludge wastage</a:t>
              </a:r>
            </a:p>
          </p:txBody>
        </p:sp>
        <p:sp>
          <p:nvSpPr>
            <p:cNvPr id="61461" name="Rectangle 22">
              <a:extLst>
                <a:ext uri="{FF2B5EF4-FFF2-40B4-BE49-F238E27FC236}">
                  <a16:creationId xmlns:a16="http://schemas.microsoft.com/office/drawing/2014/main" id="{D3830172-9C8C-1D25-3DDA-D4FC7F944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5" y="3294"/>
              <a:ext cx="348" cy="128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61462" name="Line 23">
              <a:extLst>
                <a:ext uri="{FF2B5EF4-FFF2-40B4-BE49-F238E27FC236}">
                  <a16:creationId xmlns:a16="http://schemas.microsoft.com/office/drawing/2014/main" id="{B9F7A338-640F-DE87-3C88-A87EA36206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0" y="2782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1463" name="Text Box 24">
              <a:extLst>
                <a:ext uri="{FF2B5EF4-FFF2-40B4-BE49-F238E27FC236}">
                  <a16:creationId xmlns:a16="http://schemas.microsoft.com/office/drawing/2014/main" id="{2A29D669-A3C5-88EF-5B55-4B060910BD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5" y="2643"/>
              <a:ext cx="213" cy="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350</a:t>
              </a:r>
            </a:p>
          </p:txBody>
        </p:sp>
        <p:sp>
          <p:nvSpPr>
            <p:cNvPr id="61464" name="Text Box 25">
              <a:extLst>
                <a:ext uri="{FF2B5EF4-FFF2-40B4-BE49-F238E27FC236}">
                  <a16:creationId xmlns:a16="http://schemas.microsoft.com/office/drawing/2014/main" id="{9D07A2E5-13F0-42A6-8336-1DC8DF7056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1" y="3294"/>
              <a:ext cx="65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Settle</a:t>
              </a:r>
            </a:p>
          </p:txBody>
        </p:sp>
        <p:sp>
          <p:nvSpPr>
            <p:cNvPr id="61465" name="Rectangle 26">
              <a:extLst>
                <a:ext uri="{FF2B5EF4-FFF2-40B4-BE49-F238E27FC236}">
                  <a16:creationId xmlns:a16="http://schemas.microsoft.com/office/drawing/2014/main" id="{2AB8CE4F-77D7-998E-6940-86425D36F0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9" y="3424"/>
              <a:ext cx="224" cy="128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61466" name="Line 27">
              <a:extLst>
                <a:ext uri="{FF2B5EF4-FFF2-40B4-BE49-F238E27FC236}">
                  <a16:creationId xmlns:a16="http://schemas.microsoft.com/office/drawing/2014/main" id="{8CEC8026-BFCC-C406-9644-65E417EFFC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6" y="2781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1467" name="Text Box 28">
              <a:extLst>
                <a:ext uri="{FF2B5EF4-FFF2-40B4-BE49-F238E27FC236}">
                  <a16:creationId xmlns:a16="http://schemas.microsoft.com/office/drawing/2014/main" id="{42FDF266-0F9E-1310-4D4C-1C207D69E3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1" y="2642"/>
              <a:ext cx="213" cy="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360</a:t>
              </a:r>
            </a:p>
          </p:txBody>
        </p:sp>
        <p:sp>
          <p:nvSpPr>
            <p:cNvPr id="61468" name="Text Box 29">
              <a:extLst>
                <a:ext uri="{FF2B5EF4-FFF2-40B4-BE49-F238E27FC236}">
                  <a16:creationId xmlns:a16="http://schemas.microsoft.com/office/drawing/2014/main" id="{E338B461-86BC-F162-7299-B788EDE7E3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1" y="3414"/>
              <a:ext cx="65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Draw</a:t>
              </a:r>
            </a:p>
          </p:txBody>
        </p:sp>
        <p:sp>
          <p:nvSpPr>
            <p:cNvPr id="61469" name="Line 30">
              <a:extLst>
                <a:ext uri="{FF2B5EF4-FFF2-40B4-BE49-F238E27FC236}">
                  <a16:creationId xmlns:a16="http://schemas.microsoft.com/office/drawing/2014/main" id="{04199F9D-8940-54D3-CDB3-9F70967E92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2" y="2786"/>
              <a:ext cx="264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1470" name="Text Box 31">
              <a:extLst>
                <a:ext uri="{FF2B5EF4-FFF2-40B4-BE49-F238E27FC236}">
                  <a16:creationId xmlns:a16="http://schemas.microsoft.com/office/drawing/2014/main" id="{75E4622A-7F95-8EAB-6E25-858943C803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94" y="2398"/>
              <a:ext cx="11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Cycle time (min)</a:t>
              </a:r>
            </a:p>
          </p:txBody>
        </p:sp>
      </p:grpSp>
      <p:sp>
        <p:nvSpPr>
          <p:cNvPr id="61446" name="Rectangle 2">
            <a:extLst>
              <a:ext uri="{FF2B5EF4-FFF2-40B4-BE49-F238E27FC236}">
                <a16:creationId xmlns:a16="http://schemas.microsoft.com/office/drawing/2014/main" id="{478D2DE4-59C3-7CCE-72F1-1184ABA33B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Denitrification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4AEFB478-A65B-4D0A-C7CB-4662277E14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Denitrification</a:t>
            </a:r>
          </a:p>
        </p:txBody>
      </p:sp>
      <p:sp>
        <p:nvSpPr>
          <p:cNvPr id="32" name="Text Box 3">
            <a:extLst>
              <a:ext uri="{FF2B5EF4-FFF2-40B4-BE49-F238E27FC236}">
                <a16:creationId xmlns:a16="http://schemas.microsoft.com/office/drawing/2014/main" id="{3D51829B-A4EE-2F2F-E537-1D29F14B31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825" y="2276475"/>
            <a:ext cx="11979275" cy="21240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 eaLnBrk="1" hangingPunct="1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No bulking in pure denitrifying conditions</a:t>
            </a:r>
          </a:p>
          <a:p>
            <a:pPr marL="285750" indent="-285750" eaLnBrk="1" hangingPunct="1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Not at low nitrate and not at low substrate concentrations</a:t>
            </a: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defRPr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	 -  Also in literature no denitrifying filamentous</a:t>
            </a:r>
            <a:r>
              <a:rPr lang="en-GB" altLang="en-US" sz="2400" dirty="0">
                <a:solidFill>
                  <a:srgbClr val="FF0000"/>
                </a:solidFill>
                <a:latin typeface="Roboto Slab" pitchFamily="2" charset="0"/>
                <a:ea typeface="Roboto Slab" pitchFamily="2" charset="0"/>
                <a:cs typeface="Roboto Slab" pitchFamily="2" charset="0"/>
              </a:rPr>
              <a:t> </a:t>
            </a:r>
            <a:r>
              <a:rPr lang="en-GB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bacterium described</a:t>
            </a: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defRPr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	 -  In laboratory and pilot systems: often not pure denitrifying conditions</a:t>
            </a:r>
          </a:p>
        </p:txBody>
      </p:sp>
      <p:sp>
        <p:nvSpPr>
          <p:cNvPr id="63492" name="TextBox 1">
            <a:extLst>
              <a:ext uri="{FF2B5EF4-FFF2-40B4-BE49-F238E27FC236}">
                <a16:creationId xmlns:a16="http://schemas.microsoft.com/office/drawing/2014/main" id="{3C747575-22F8-8415-B3FB-B5563A40BA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6875" y="6240463"/>
            <a:ext cx="3671888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nl-NL" sz="900">
                <a:solidFill>
                  <a:srgbClr val="222222"/>
                </a:solidFill>
                <a:latin typeface="Arial" panose="020B0604020202020204" pitchFamily="34" charset="0"/>
              </a:rPr>
              <a:t>Tampus, M. V., Martins, A. M. P., &amp; Van Loosdrecht, M. C. M. (2004). The effect of anoxic selectors on sludge bulking. </a:t>
            </a:r>
            <a:r>
              <a:rPr lang="en-US" altLang="nl-NL" sz="900" i="1">
                <a:solidFill>
                  <a:srgbClr val="222222"/>
                </a:solidFill>
                <a:latin typeface="Arial" panose="020B0604020202020204" pitchFamily="34" charset="0"/>
              </a:rPr>
              <a:t>Water Science and Technology</a:t>
            </a:r>
            <a:r>
              <a:rPr lang="en-US" altLang="nl-NL" sz="900">
                <a:solidFill>
                  <a:srgbClr val="222222"/>
                </a:solidFill>
                <a:latin typeface="Arial" panose="020B0604020202020204" pitchFamily="34" charset="0"/>
              </a:rPr>
              <a:t>, </a:t>
            </a:r>
            <a:r>
              <a:rPr lang="en-US" altLang="nl-NL" sz="900" i="1">
                <a:solidFill>
                  <a:srgbClr val="222222"/>
                </a:solidFill>
                <a:latin typeface="Arial" panose="020B0604020202020204" pitchFamily="34" charset="0"/>
              </a:rPr>
              <a:t>50</a:t>
            </a:r>
            <a:r>
              <a:rPr lang="en-US" altLang="nl-NL" sz="900">
                <a:solidFill>
                  <a:srgbClr val="222222"/>
                </a:solidFill>
                <a:latin typeface="Arial" panose="020B0604020202020204" pitchFamily="34" charset="0"/>
              </a:rPr>
              <a:t>(6), 261-268.</a:t>
            </a:r>
            <a:endParaRPr lang="nl-NL" altLang="nl-NL" sz="900">
              <a:latin typeface="Roboto Slab" pitchFamily="2" charset="0"/>
              <a:cs typeface="Roboto Slab" pitchFamily="2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Line 4">
            <a:extLst>
              <a:ext uri="{FF2B5EF4-FFF2-40B4-BE49-F238E27FC236}">
                <a16:creationId xmlns:a16="http://schemas.microsoft.com/office/drawing/2014/main" id="{CC4DE570-8BA6-F7BE-8FB4-B1C2148091D0}"/>
              </a:ext>
            </a:extLst>
          </p:cNvPr>
          <p:cNvSpPr>
            <a:spLocks noChangeShapeType="1"/>
          </p:cNvSpPr>
          <p:nvPr/>
        </p:nvSpPr>
        <p:spPr bwMode="auto">
          <a:xfrm>
            <a:off x="2486025" y="4843463"/>
            <a:ext cx="0" cy="650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5539" name="Text Box 5">
            <a:extLst>
              <a:ext uri="{FF2B5EF4-FFF2-40B4-BE49-F238E27FC236}">
                <a16:creationId xmlns:a16="http://schemas.microsoft.com/office/drawing/2014/main" id="{D205AF89-AD37-7773-9A74-CCB36D70C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088" y="4603750"/>
            <a:ext cx="2079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200" b="1">
                <a:latin typeface="Roboto Slab" pitchFamily="2" charset="0"/>
                <a:cs typeface="Roboto Slab" pitchFamily="2" charset="0"/>
              </a:rPr>
              <a:t>0</a:t>
            </a:r>
          </a:p>
        </p:txBody>
      </p:sp>
      <p:sp>
        <p:nvSpPr>
          <p:cNvPr id="65540" name="Text Box 6">
            <a:extLst>
              <a:ext uri="{FF2B5EF4-FFF2-40B4-BE49-F238E27FC236}">
                <a16:creationId xmlns:a16="http://schemas.microsoft.com/office/drawing/2014/main" id="{23CFAAA1-06C5-F1EE-AC7C-B9FAA6EC8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963" y="5080000"/>
            <a:ext cx="1460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1400" b="1">
                <a:latin typeface="Roboto Slab" pitchFamily="2" charset="0"/>
                <a:cs typeface="Roboto Slab" pitchFamily="2" charset="0"/>
              </a:rPr>
              <a:t>Fill anaerobic</a:t>
            </a:r>
            <a:endParaRPr lang="en-GB" altLang="en-US" sz="1400" b="1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65541" name="Rectangle 7">
            <a:extLst>
              <a:ext uri="{FF2B5EF4-FFF2-40B4-BE49-F238E27FC236}">
                <a16:creationId xmlns:a16="http://schemas.microsoft.com/office/drawing/2014/main" id="{8DC66C32-891C-36B7-CF54-663B80C13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9200" y="5159375"/>
            <a:ext cx="862013" cy="200025"/>
          </a:xfrm>
          <a:prstGeom prst="rect">
            <a:avLst/>
          </a:prstGeom>
          <a:solidFill>
            <a:srgbClr val="92D050">
              <a:alpha val="50195"/>
            </a:srgb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65542" name="Line 8">
            <a:extLst>
              <a:ext uri="{FF2B5EF4-FFF2-40B4-BE49-F238E27FC236}">
                <a16:creationId xmlns:a16="http://schemas.microsoft.com/office/drawing/2014/main" id="{E562F546-7C07-8C76-F2E7-AC699B266DC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2800" y="4845050"/>
            <a:ext cx="0" cy="650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5543" name="Text Box 9">
            <a:extLst>
              <a:ext uri="{FF2B5EF4-FFF2-40B4-BE49-F238E27FC236}">
                <a16:creationId xmlns:a16="http://schemas.microsoft.com/office/drawing/2014/main" id="{F788E8C1-7A94-8DF1-84A9-F4AD2CB6B6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0563" y="4624388"/>
            <a:ext cx="252412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200" b="1">
                <a:latin typeface="Roboto Slab" pitchFamily="2" charset="0"/>
                <a:cs typeface="Roboto Slab" pitchFamily="2" charset="0"/>
              </a:rPr>
              <a:t>90</a:t>
            </a:r>
          </a:p>
        </p:txBody>
      </p:sp>
      <p:sp>
        <p:nvSpPr>
          <p:cNvPr id="65544" name="Rectangle 10">
            <a:extLst>
              <a:ext uri="{FF2B5EF4-FFF2-40B4-BE49-F238E27FC236}">
                <a16:creationId xmlns:a16="http://schemas.microsoft.com/office/drawing/2014/main" id="{8C4CC20F-1AFD-CBB2-C382-49B548A515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9975" y="5160963"/>
            <a:ext cx="188913" cy="207962"/>
          </a:xfrm>
          <a:prstGeom prst="rect">
            <a:avLst/>
          </a:prstGeom>
          <a:solidFill>
            <a:srgbClr val="92D050">
              <a:alpha val="50195"/>
            </a:srgb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65545" name="Line 11">
            <a:extLst>
              <a:ext uri="{FF2B5EF4-FFF2-40B4-BE49-F238E27FC236}">
                <a16:creationId xmlns:a16="http://schemas.microsoft.com/office/drawing/2014/main" id="{7AD98B5B-FCCD-9E81-71A9-8DC648C61F75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0000" y="4846638"/>
            <a:ext cx="0" cy="650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5546" name="Text Box 12">
            <a:extLst>
              <a:ext uri="{FF2B5EF4-FFF2-40B4-BE49-F238E27FC236}">
                <a16:creationId xmlns:a16="http://schemas.microsoft.com/office/drawing/2014/main" id="{001064D2-0C7A-1882-E990-EED4B08AF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4263" y="4625975"/>
            <a:ext cx="328612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200" b="1">
                <a:latin typeface="Roboto Slab" pitchFamily="2" charset="0"/>
                <a:cs typeface="Roboto Slab" pitchFamily="2" charset="0"/>
              </a:rPr>
              <a:t>135</a:t>
            </a:r>
          </a:p>
        </p:txBody>
      </p:sp>
      <p:sp>
        <p:nvSpPr>
          <p:cNvPr id="65547" name="Line 13">
            <a:extLst>
              <a:ext uri="{FF2B5EF4-FFF2-40B4-BE49-F238E27FC236}">
                <a16:creationId xmlns:a16="http://schemas.microsoft.com/office/drawing/2014/main" id="{64451CD0-9CF4-2D70-DD8F-282EEA262BF2}"/>
              </a:ext>
            </a:extLst>
          </p:cNvPr>
          <p:cNvSpPr>
            <a:spLocks noChangeShapeType="1"/>
          </p:cNvSpPr>
          <p:nvPr/>
        </p:nvSpPr>
        <p:spPr bwMode="auto">
          <a:xfrm>
            <a:off x="4949825" y="4843463"/>
            <a:ext cx="0" cy="650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5548" name="Text Box 14">
            <a:extLst>
              <a:ext uri="{FF2B5EF4-FFF2-40B4-BE49-F238E27FC236}">
                <a16:creationId xmlns:a16="http://schemas.microsoft.com/office/drawing/2014/main" id="{45752977-4572-1AF2-3FB8-211597E0C6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3138" y="4622800"/>
            <a:ext cx="338137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200" b="1">
                <a:latin typeface="Roboto Slab" pitchFamily="2" charset="0"/>
                <a:cs typeface="Roboto Slab" pitchFamily="2" charset="0"/>
              </a:rPr>
              <a:t>270</a:t>
            </a:r>
          </a:p>
        </p:txBody>
      </p:sp>
      <p:sp>
        <p:nvSpPr>
          <p:cNvPr id="65549" name="Rectangle 15">
            <a:extLst>
              <a:ext uri="{FF2B5EF4-FFF2-40B4-BE49-F238E27FC236}">
                <a16:creationId xmlns:a16="http://schemas.microsoft.com/office/drawing/2014/main" id="{CF800FBD-740E-6AF3-BF37-ADE68F5960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8413" y="5365750"/>
            <a:ext cx="342900" cy="203200"/>
          </a:xfrm>
          <a:prstGeom prst="rect">
            <a:avLst/>
          </a:prstGeom>
          <a:solidFill>
            <a:srgbClr val="92D050">
              <a:alpha val="50195"/>
            </a:srgb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65550" name="Text Box 16">
            <a:extLst>
              <a:ext uri="{FF2B5EF4-FFF2-40B4-BE49-F238E27FC236}">
                <a16:creationId xmlns:a16="http://schemas.microsoft.com/office/drawing/2014/main" id="{40380383-F541-E4A1-9EAE-D5E6EF52F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963" y="5343525"/>
            <a:ext cx="157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1400" b="1">
                <a:latin typeface="Roboto Slab" pitchFamily="2" charset="0"/>
                <a:cs typeface="Roboto Slab" pitchFamily="2" charset="0"/>
              </a:rPr>
              <a:t>(Fill) Aerobic</a:t>
            </a:r>
            <a:endParaRPr lang="en-GB" altLang="en-US" sz="1400" b="1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65551" name="Rectangle 17">
            <a:extLst>
              <a:ext uri="{FF2B5EF4-FFF2-40B4-BE49-F238E27FC236}">
                <a16:creationId xmlns:a16="http://schemas.microsoft.com/office/drawing/2014/main" id="{AFD54DDB-1F7C-F1C6-763D-52AC71C1F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0" y="5770563"/>
            <a:ext cx="306388" cy="207962"/>
          </a:xfrm>
          <a:prstGeom prst="rect">
            <a:avLst/>
          </a:prstGeom>
          <a:solidFill>
            <a:srgbClr val="92D050">
              <a:alpha val="50195"/>
            </a:srgb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65552" name="Line 18">
            <a:extLst>
              <a:ext uri="{FF2B5EF4-FFF2-40B4-BE49-F238E27FC236}">
                <a16:creationId xmlns:a16="http://schemas.microsoft.com/office/drawing/2014/main" id="{0DBA850C-F85E-A33D-C417-E8ED0B4A540C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0263" y="4843463"/>
            <a:ext cx="0" cy="650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5553" name="Text Box 19">
            <a:extLst>
              <a:ext uri="{FF2B5EF4-FFF2-40B4-BE49-F238E27FC236}">
                <a16:creationId xmlns:a16="http://schemas.microsoft.com/office/drawing/2014/main" id="{DC39276D-9A60-78EF-5BA9-3AF70BDA7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3575" y="4622800"/>
            <a:ext cx="338138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200" b="1">
                <a:latin typeface="Roboto Slab" pitchFamily="2" charset="0"/>
                <a:cs typeface="Roboto Slab" pitchFamily="2" charset="0"/>
              </a:rPr>
              <a:t>268</a:t>
            </a:r>
          </a:p>
        </p:txBody>
      </p:sp>
      <p:sp>
        <p:nvSpPr>
          <p:cNvPr id="65554" name="Text Box 20">
            <a:extLst>
              <a:ext uri="{FF2B5EF4-FFF2-40B4-BE49-F238E27FC236}">
                <a16:creationId xmlns:a16="http://schemas.microsoft.com/office/drawing/2014/main" id="{D543C59D-42A8-CF85-600D-9CE70586B0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438" y="5778500"/>
            <a:ext cx="157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400">
                <a:latin typeface="Roboto Slab" pitchFamily="2" charset="0"/>
                <a:cs typeface="Roboto Slab" pitchFamily="2" charset="0"/>
              </a:rPr>
              <a:t>Sludge wastage</a:t>
            </a:r>
          </a:p>
        </p:txBody>
      </p:sp>
      <p:sp>
        <p:nvSpPr>
          <p:cNvPr id="65555" name="Rectangle 21">
            <a:extLst>
              <a:ext uri="{FF2B5EF4-FFF2-40B4-BE49-F238E27FC236}">
                <a16:creationId xmlns:a16="http://schemas.microsoft.com/office/drawing/2014/main" id="{D59FC0FC-0B2A-5136-54E9-E52824BDB0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1888" y="5988050"/>
            <a:ext cx="552450" cy="203200"/>
          </a:xfrm>
          <a:prstGeom prst="rect">
            <a:avLst/>
          </a:prstGeom>
          <a:solidFill>
            <a:srgbClr val="92D050">
              <a:alpha val="50195"/>
            </a:srgb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65556" name="Line 22">
            <a:extLst>
              <a:ext uri="{FF2B5EF4-FFF2-40B4-BE49-F238E27FC236}">
                <a16:creationId xmlns:a16="http://schemas.microsoft.com/office/drawing/2014/main" id="{04C9D2F9-D076-798F-CAC0-26D93FECD2B6}"/>
              </a:ext>
            </a:extLst>
          </p:cNvPr>
          <p:cNvSpPr>
            <a:spLocks noChangeShapeType="1"/>
          </p:cNvSpPr>
          <p:nvPr/>
        </p:nvSpPr>
        <p:spPr bwMode="auto">
          <a:xfrm>
            <a:off x="5492750" y="4845050"/>
            <a:ext cx="0" cy="650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5557" name="Text Box 23">
            <a:extLst>
              <a:ext uri="{FF2B5EF4-FFF2-40B4-BE49-F238E27FC236}">
                <a16:creationId xmlns:a16="http://schemas.microsoft.com/office/drawing/2014/main" id="{F7407FCA-D9B3-4C45-8E95-953517CC69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6063" y="4624388"/>
            <a:ext cx="338137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200" b="1">
                <a:latin typeface="Roboto Slab" pitchFamily="2" charset="0"/>
                <a:cs typeface="Roboto Slab" pitchFamily="2" charset="0"/>
              </a:rPr>
              <a:t>350</a:t>
            </a:r>
          </a:p>
        </p:txBody>
      </p:sp>
      <p:sp>
        <p:nvSpPr>
          <p:cNvPr id="65558" name="Text Box 24">
            <a:extLst>
              <a:ext uri="{FF2B5EF4-FFF2-40B4-BE49-F238E27FC236}">
                <a16:creationId xmlns:a16="http://schemas.microsoft.com/office/drawing/2014/main" id="{D671D4CC-123D-E85C-307D-A47F29624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963" y="5997575"/>
            <a:ext cx="1041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400">
                <a:latin typeface="Roboto Slab" pitchFamily="2" charset="0"/>
                <a:cs typeface="Roboto Slab" pitchFamily="2" charset="0"/>
              </a:rPr>
              <a:t>Settle</a:t>
            </a:r>
          </a:p>
        </p:txBody>
      </p:sp>
      <p:sp>
        <p:nvSpPr>
          <p:cNvPr id="65559" name="Rectangle 25">
            <a:extLst>
              <a:ext uri="{FF2B5EF4-FFF2-40B4-BE49-F238E27FC236}">
                <a16:creationId xmlns:a16="http://schemas.microsoft.com/office/drawing/2014/main" id="{28571AE7-1BCE-2F0C-6700-385B614BA7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988" y="6194425"/>
            <a:ext cx="355600" cy="203200"/>
          </a:xfrm>
          <a:prstGeom prst="rect">
            <a:avLst/>
          </a:prstGeom>
          <a:solidFill>
            <a:srgbClr val="92D050">
              <a:alpha val="50195"/>
            </a:srgb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65560" name="Line 26">
            <a:extLst>
              <a:ext uri="{FF2B5EF4-FFF2-40B4-BE49-F238E27FC236}">
                <a16:creationId xmlns:a16="http://schemas.microsoft.com/office/drawing/2014/main" id="{013DCB60-3684-E44F-A881-974F452CE4ED}"/>
              </a:ext>
            </a:extLst>
          </p:cNvPr>
          <p:cNvSpPr>
            <a:spLocks noChangeShapeType="1"/>
          </p:cNvSpPr>
          <p:nvPr/>
        </p:nvSpPr>
        <p:spPr bwMode="auto">
          <a:xfrm>
            <a:off x="5851525" y="4843463"/>
            <a:ext cx="0" cy="650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5561" name="Text Box 27">
            <a:extLst>
              <a:ext uri="{FF2B5EF4-FFF2-40B4-BE49-F238E27FC236}">
                <a16:creationId xmlns:a16="http://schemas.microsoft.com/office/drawing/2014/main" id="{027C9385-DEB2-EB99-F9E3-E5999DE779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4838" y="4622800"/>
            <a:ext cx="338137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200" b="1">
                <a:latin typeface="Roboto Slab" pitchFamily="2" charset="0"/>
                <a:cs typeface="Roboto Slab" pitchFamily="2" charset="0"/>
              </a:rPr>
              <a:t>360</a:t>
            </a:r>
          </a:p>
        </p:txBody>
      </p:sp>
      <p:sp>
        <p:nvSpPr>
          <p:cNvPr id="65562" name="Text Box 28">
            <a:extLst>
              <a:ext uri="{FF2B5EF4-FFF2-40B4-BE49-F238E27FC236}">
                <a16:creationId xmlns:a16="http://schemas.microsoft.com/office/drawing/2014/main" id="{9191B247-6670-82F5-2C0D-4CAC62C4A1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963" y="6188075"/>
            <a:ext cx="1041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400">
                <a:latin typeface="Roboto Slab" pitchFamily="2" charset="0"/>
                <a:cs typeface="Roboto Slab" pitchFamily="2" charset="0"/>
              </a:rPr>
              <a:t>Draw</a:t>
            </a:r>
          </a:p>
        </p:txBody>
      </p:sp>
      <p:sp>
        <p:nvSpPr>
          <p:cNvPr id="65563" name="Line 29">
            <a:extLst>
              <a:ext uri="{FF2B5EF4-FFF2-40B4-BE49-F238E27FC236}">
                <a16:creationId xmlns:a16="http://schemas.microsoft.com/office/drawing/2014/main" id="{96400B71-4A53-7E68-1291-2D28A75BD623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9675" y="4851400"/>
            <a:ext cx="42005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5564" name="Text Box 30">
            <a:extLst>
              <a:ext uri="{FF2B5EF4-FFF2-40B4-BE49-F238E27FC236}">
                <a16:creationId xmlns:a16="http://schemas.microsoft.com/office/drawing/2014/main" id="{C9EAFBCE-F4DF-01F6-D4FF-324DA8EB1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2850" y="4235450"/>
            <a:ext cx="180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400">
                <a:latin typeface="Roboto Slab" pitchFamily="2" charset="0"/>
                <a:cs typeface="Roboto Slab" pitchFamily="2" charset="0"/>
              </a:rPr>
              <a:t>Cycle time (min)</a:t>
            </a:r>
          </a:p>
        </p:txBody>
      </p:sp>
      <p:sp>
        <p:nvSpPr>
          <p:cNvPr id="65565" name="Text Box 31">
            <a:extLst>
              <a:ext uri="{FF2B5EF4-FFF2-40B4-BE49-F238E27FC236}">
                <a16:creationId xmlns:a16="http://schemas.microsoft.com/office/drawing/2014/main" id="{6EF66371-B453-9AFB-AC4D-915DB35EB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225" y="3778250"/>
            <a:ext cx="743108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0033CC"/>
              </a:buClr>
              <a:buSzPct val="60000"/>
              <a:buFont typeface="Wingdings 2" panose="05020102010507070707" pitchFamily="18" charset="2"/>
              <a:buNone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Cycles of </a:t>
            </a: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6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h</a:t>
            </a: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; 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HRT = </a:t>
            </a: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12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h</a:t>
            </a: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; 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SRT = 10 days</a:t>
            </a:r>
            <a:endParaRPr lang="en-US" altLang="en-US" sz="24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sp>
        <p:nvSpPr>
          <p:cNvPr id="65566" name="Text Box 33">
            <a:extLst>
              <a:ext uri="{FF2B5EF4-FFF2-40B4-BE49-F238E27FC236}">
                <a16:creationId xmlns:a16="http://schemas.microsoft.com/office/drawing/2014/main" id="{24C1509E-F3CD-8B19-1EDD-12DFC32F02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188" y="1973263"/>
            <a:ext cx="9280525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33CC"/>
              </a:buClr>
              <a:buSzPct val="60000"/>
              <a:buFont typeface="Wingdings 2" panose="05020102010507070707" pitchFamily="18" charset="2"/>
              <a:buNone/>
            </a:pP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Experiments to simulate:</a:t>
            </a: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Anaerobic selector too big: low [S</a:t>
            </a:r>
            <a:r>
              <a:rPr lang="en-US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C</a:t>
            </a: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].</a:t>
            </a: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Anaerobic selector too small: low [S</a:t>
            </a:r>
            <a:r>
              <a:rPr lang="en-US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C</a:t>
            </a: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] in the aerobic stage.</a:t>
            </a:r>
          </a:p>
        </p:txBody>
      </p:sp>
      <p:sp>
        <p:nvSpPr>
          <p:cNvPr id="65567" name="Text Box 34">
            <a:extLst>
              <a:ext uri="{FF2B5EF4-FFF2-40B4-BE49-F238E27FC236}">
                <a16:creationId xmlns:a16="http://schemas.microsoft.com/office/drawing/2014/main" id="{DFEC808E-9DF4-081B-3C75-3433D360C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9450" y="4943475"/>
            <a:ext cx="5334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800" b="1">
                <a:latin typeface="Roboto Slab" pitchFamily="2" charset="0"/>
                <a:cs typeface="Roboto Slab" pitchFamily="2" charset="0"/>
              </a:rPr>
              <a:t>...</a:t>
            </a:r>
          </a:p>
        </p:txBody>
      </p:sp>
      <p:sp>
        <p:nvSpPr>
          <p:cNvPr id="65568" name="Line 35">
            <a:extLst>
              <a:ext uri="{FF2B5EF4-FFF2-40B4-BE49-F238E27FC236}">
                <a16:creationId xmlns:a16="http://schemas.microsoft.com/office/drawing/2014/main" id="{709B77AE-2E86-5385-2FA8-23348AE108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7663" y="4841875"/>
            <a:ext cx="0" cy="650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5569" name="Text Box 36">
            <a:extLst>
              <a:ext uri="{FF2B5EF4-FFF2-40B4-BE49-F238E27FC236}">
                <a16:creationId xmlns:a16="http://schemas.microsoft.com/office/drawing/2014/main" id="{6984262D-0AEB-79A4-C5F7-231D1C5BF5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4625975"/>
            <a:ext cx="328613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200" b="1">
                <a:latin typeface="Roboto Slab" pitchFamily="2" charset="0"/>
                <a:cs typeface="Roboto Slab" pitchFamily="2" charset="0"/>
              </a:rPr>
              <a:t>1</a:t>
            </a:r>
            <a:r>
              <a:rPr lang="en-US" altLang="en-US" sz="1200" b="1">
                <a:latin typeface="Roboto Slab" pitchFamily="2" charset="0"/>
                <a:cs typeface="Roboto Slab" pitchFamily="2" charset="0"/>
              </a:rPr>
              <a:t>9</a:t>
            </a:r>
            <a:r>
              <a:rPr lang="en-GB" altLang="en-US" sz="1200" b="1">
                <a:latin typeface="Roboto Slab" pitchFamily="2" charset="0"/>
                <a:cs typeface="Roboto Slab" pitchFamily="2" charset="0"/>
              </a:rPr>
              <a:t>5</a:t>
            </a:r>
          </a:p>
        </p:txBody>
      </p:sp>
      <p:sp>
        <p:nvSpPr>
          <p:cNvPr id="65570" name="Text Box 37">
            <a:extLst>
              <a:ext uri="{FF2B5EF4-FFF2-40B4-BE49-F238E27FC236}">
                <a16:creationId xmlns:a16="http://schemas.microsoft.com/office/drawing/2014/main" id="{CE106DBE-0702-953B-70BB-D46AB702AC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963" y="5572125"/>
            <a:ext cx="157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1400">
                <a:latin typeface="Roboto Slab" pitchFamily="2" charset="0"/>
                <a:cs typeface="Roboto Slab" pitchFamily="2" charset="0"/>
              </a:rPr>
              <a:t>Aerobic</a:t>
            </a:r>
            <a:endParaRPr lang="en-GB" altLang="en-US" sz="14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65571" name="Rectangle 38">
            <a:extLst>
              <a:ext uri="{FF2B5EF4-FFF2-40B4-BE49-F238E27FC236}">
                <a16:creationId xmlns:a16="http://schemas.microsoft.com/office/drawing/2014/main" id="{DEEBEE57-948C-20C1-EDD7-3BBB55D13B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8413" y="5568950"/>
            <a:ext cx="1133475" cy="203200"/>
          </a:xfrm>
          <a:prstGeom prst="rect">
            <a:avLst/>
          </a:prstGeom>
          <a:solidFill>
            <a:srgbClr val="92D050">
              <a:alpha val="50195"/>
            </a:srgb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65572" name="Rectangle 2">
            <a:extLst>
              <a:ext uri="{FF2B5EF4-FFF2-40B4-BE49-F238E27FC236}">
                <a16:creationId xmlns:a16="http://schemas.microsoft.com/office/drawing/2014/main" id="{8B094C65-BEF9-B539-EAF7-AA60B80CA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Anaerobic selector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4">
            <a:extLst>
              <a:ext uri="{FF2B5EF4-FFF2-40B4-BE49-F238E27FC236}">
                <a16:creationId xmlns:a16="http://schemas.microsoft.com/office/drawing/2014/main" id="{79660CEC-2092-1278-DD48-2069102CC3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1773238"/>
            <a:ext cx="85693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altLang="en-US" sz="2400">
                <a:latin typeface="Roboto Slab" pitchFamily="2" charset="0"/>
                <a:cs typeface="Roboto Slab" pitchFamily="2" charset="0"/>
              </a:rPr>
              <a:t>  Well settling sludge: SVI &lt; 40 ml/g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altLang="en-US" sz="2400">
                <a:latin typeface="Roboto Slab" pitchFamily="2" charset="0"/>
                <a:cs typeface="Roboto Slab" pitchFamily="2" charset="0"/>
              </a:rPr>
              <a:t>  No influence of substrate concentration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altLang="en-US" sz="2400">
                <a:latin typeface="Roboto Slab" pitchFamily="2" charset="0"/>
                <a:cs typeface="Roboto Slab" pitchFamily="2" charset="0"/>
              </a:rPr>
              <a:t>  P-removing bacteria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altLang="en-US" sz="2400">
                <a:latin typeface="Roboto Slab" pitchFamily="2" charset="0"/>
                <a:cs typeface="Roboto Slab" pitchFamily="2" charset="0"/>
              </a:rPr>
              <a:t>  Less sensitive to substrate leaks into aerobic phase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endParaRPr lang="en-GB" altLang="en-US" sz="24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CA435443-0FD3-AAEF-97B3-9D6FB8A8F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Anaerobic selectors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5">
            <a:extLst>
              <a:ext uri="{FF2B5EF4-FFF2-40B4-BE49-F238E27FC236}">
                <a16:creationId xmlns:a16="http://schemas.microsoft.com/office/drawing/2014/main" id="{DC7A31A1-932B-7A5E-1DA3-1AC7617B46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188" y="1347788"/>
            <a:ext cx="4635500" cy="360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What is the effect of particulate substrate on the sludge settleability?</a:t>
            </a:r>
            <a:endParaRPr lang="en-GB" altLang="en-US" sz="24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Where does hydrolysis take place?</a:t>
            </a: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Process kinetics and role of storage?</a:t>
            </a:r>
            <a:endParaRPr lang="en-GB" altLang="en-US" sz="24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endParaRPr lang="en-GB" altLang="en-US" sz="24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69635" name="Group 7">
            <a:extLst>
              <a:ext uri="{FF2B5EF4-FFF2-40B4-BE49-F238E27FC236}">
                <a16:creationId xmlns:a16="http://schemas.microsoft.com/office/drawing/2014/main" id="{1428645E-7C25-C2AF-36DD-A5C38092A44D}"/>
              </a:ext>
            </a:extLst>
          </p:cNvPr>
          <p:cNvGrpSpPr>
            <a:grpSpLocks/>
          </p:cNvGrpSpPr>
          <p:nvPr/>
        </p:nvGrpSpPr>
        <p:grpSpPr bwMode="auto">
          <a:xfrm>
            <a:off x="-1931988" y="2736850"/>
            <a:ext cx="9144001" cy="3895725"/>
            <a:chOff x="0" y="1598"/>
            <a:chExt cx="5760" cy="2454"/>
          </a:xfrm>
        </p:grpSpPr>
        <p:sp>
          <p:nvSpPr>
            <p:cNvPr id="69639" name="Text Box 10">
              <a:extLst>
                <a:ext uri="{FF2B5EF4-FFF2-40B4-BE49-F238E27FC236}">
                  <a16:creationId xmlns:a16="http://schemas.microsoft.com/office/drawing/2014/main" id="{706AB1C7-E422-2410-6E9E-6628BB72BC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9" y="3170"/>
              <a:ext cx="80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Mixing</a:t>
              </a:r>
            </a:p>
          </p:txBody>
        </p:sp>
        <p:sp>
          <p:nvSpPr>
            <p:cNvPr id="69640" name="Rectangle 11">
              <a:extLst>
                <a:ext uri="{FF2B5EF4-FFF2-40B4-BE49-F238E27FC236}">
                  <a16:creationId xmlns:a16="http://schemas.microsoft.com/office/drawing/2014/main" id="{063C96D8-8DA5-37BE-443E-023B85595A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6" y="3220"/>
              <a:ext cx="257" cy="128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69641" name="Line 12">
              <a:extLst>
                <a:ext uri="{FF2B5EF4-FFF2-40B4-BE49-F238E27FC236}">
                  <a16:creationId xmlns:a16="http://schemas.microsoft.com/office/drawing/2014/main" id="{233CBE81-E274-0156-EB3C-F8B5008511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4" y="3021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9642" name="Text Box 13">
              <a:extLst>
                <a:ext uri="{FF2B5EF4-FFF2-40B4-BE49-F238E27FC236}">
                  <a16:creationId xmlns:a16="http://schemas.microsoft.com/office/drawing/2014/main" id="{3DB724B6-C957-06DA-3EF3-172A8CE7F5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59" y="2870"/>
              <a:ext cx="13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0</a:t>
              </a:r>
            </a:p>
          </p:txBody>
        </p:sp>
        <p:sp>
          <p:nvSpPr>
            <p:cNvPr id="69643" name="Line 14">
              <a:extLst>
                <a:ext uri="{FF2B5EF4-FFF2-40B4-BE49-F238E27FC236}">
                  <a16:creationId xmlns:a16="http://schemas.microsoft.com/office/drawing/2014/main" id="{7762C160-C537-41D5-576F-45DEBE2E98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2" y="3022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9644" name="Text Box 15">
              <a:extLst>
                <a:ext uri="{FF2B5EF4-FFF2-40B4-BE49-F238E27FC236}">
                  <a16:creationId xmlns:a16="http://schemas.microsoft.com/office/drawing/2014/main" id="{358956B2-0EE0-9C8D-6DC9-5B35F78829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17" y="2883"/>
              <a:ext cx="159" cy="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10</a:t>
              </a:r>
            </a:p>
          </p:txBody>
        </p:sp>
        <p:sp>
          <p:nvSpPr>
            <p:cNvPr id="69645" name="Rectangle 16">
              <a:extLst>
                <a:ext uri="{FF2B5EF4-FFF2-40B4-BE49-F238E27FC236}">
                  <a16:creationId xmlns:a16="http://schemas.microsoft.com/office/drawing/2014/main" id="{217BDCBF-EF30-E39D-A282-0610D64AB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3" y="3350"/>
              <a:ext cx="115" cy="128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69646" name="Line 17">
              <a:extLst>
                <a:ext uri="{FF2B5EF4-FFF2-40B4-BE49-F238E27FC236}">
                  <a16:creationId xmlns:a16="http://schemas.microsoft.com/office/drawing/2014/main" id="{E1CFF549-EC8D-95CA-840D-D29A89041B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22" y="3023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9647" name="Text Box 18">
              <a:extLst>
                <a:ext uri="{FF2B5EF4-FFF2-40B4-BE49-F238E27FC236}">
                  <a16:creationId xmlns:a16="http://schemas.microsoft.com/office/drawing/2014/main" id="{DE599554-5774-A911-9682-3133DA4555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37" y="2884"/>
              <a:ext cx="159" cy="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13</a:t>
              </a:r>
            </a:p>
          </p:txBody>
        </p:sp>
        <p:sp>
          <p:nvSpPr>
            <p:cNvPr id="69648" name="Line 19">
              <a:extLst>
                <a:ext uri="{FF2B5EF4-FFF2-40B4-BE49-F238E27FC236}">
                  <a16:creationId xmlns:a16="http://schemas.microsoft.com/office/drawing/2014/main" id="{139E9990-27F4-ACB4-573E-1B0C3ABC47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96" y="3021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9649" name="Text Box 20">
              <a:extLst>
                <a:ext uri="{FF2B5EF4-FFF2-40B4-BE49-F238E27FC236}">
                  <a16:creationId xmlns:a16="http://schemas.microsoft.com/office/drawing/2014/main" id="{0F2C40DA-71D7-CA5E-D89B-E8BEC4833B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1" y="2882"/>
              <a:ext cx="213" cy="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143</a:t>
              </a:r>
            </a:p>
          </p:txBody>
        </p:sp>
        <p:sp>
          <p:nvSpPr>
            <p:cNvPr id="69650" name="Text Box 21">
              <a:extLst>
                <a:ext uri="{FF2B5EF4-FFF2-40B4-BE49-F238E27FC236}">
                  <a16:creationId xmlns:a16="http://schemas.microsoft.com/office/drawing/2014/main" id="{DB73516F-846E-3FA0-BFB5-143ABF5F6A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8" y="3332"/>
              <a:ext cx="99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Fill (aerated)</a:t>
              </a:r>
            </a:p>
          </p:txBody>
        </p:sp>
        <p:sp>
          <p:nvSpPr>
            <p:cNvPr id="69651" name="Rectangle 22">
              <a:extLst>
                <a:ext uri="{FF2B5EF4-FFF2-40B4-BE49-F238E27FC236}">
                  <a16:creationId xmlns:a16="http://schemas.microsoft.com/office/drawing/2014/main" id="{2B52D62B-1A7C-E786-A832-C81946F9A9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4" y="3478"/>
              <a:ext cx="1290" cy="128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69652" name="Text Box 23">
              <a:extLst>
                <a:ext uri="{FF2B5EF4-FFF2-40B4-BE49-F238E27FC236}">
                  <a16:creationId xmlns:a16="http://schemas.microsoft.com/office/drawing/2014/main" id="{09FDE58E-43DA-236B-ED4E-5BE8EB67FF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9" y="3464"/>
              <a:ext cx="99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React</a:t>
              </a:r>
            </a:p>
          </p:txBody>
        </p:sp>
        <p:sp>
          <p:nvSpPr>
            <p:cNvPr id="69653" name="Rectangle 24">
              <a:extLst>
                <a:ext uri="{FF2B5EF4-FFF2-40B4-BE49-F238E27FC236}">
                  <a16:creationId xmlns:a16="http://schemas.microsoft.com/office/drawing/2014/main" id="{AD8921A9-9B92-5594-984E-F00353EB02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0" y="3606"/>
              <a:ext cx="193" cy="128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69654" name="Line 25">
              <a:extLst>
                <a:ext uri="{FF2B5EF4-FFF2-40B4-BE49-F238E27FC236}">
                  <a16:creationId xmlns:a16="http://schemas.microsoft.com/office/drawing/2014/main" id="{C1A31DAF-49F3-1540-D092-017B234687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1" y="3021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9655" name="Text Box 26">
              <a:extLst>
                <a:ext uri="{FF2B5EF4-FFF2-40B4-BE49-F238E27FC236}">
                  <a16:creationId xmlns:a16="http://schemas.microsoft.com/office/drawing/2014/main" id="{057C2E95-A029-9CBA-B91A-4F9B86375B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6" y="2882"/>
              <a:ext cx="213" cy="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141</a:t>
              </a:r>
            </a:p>
          </p:txBody>
        </p:sp>
        <p:sp>
          <p:nvSpPr>
            <p:cNvPr id="69656" name="Text Box 27">
              <a:extLst>
                <a:ext uri="{FF2B5EF4-FFF2-40B4-BE49-F238E27FC236}">
                  <a16:creationId xmlns:a16="http://schemas.microsoft.com/office/drawing/2014/main" id="{937F71A4-3982-8117-DE37-20E15B2863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3" y="3602"/>
              <a:ext cx="99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Sludge wastage</a:t>
              </a:r>
            </a:p>
          </p:txBody>
        </p:sp>
        <p:sp>
          <p:nvSpPr>
            <p:cNvPr id="69657" name="Rectangle 28">
              <a:extLst>
                <a:ext uri="{FF2B5EF4-FFF2-40B4-BE49-F238E27FC236}">
                  <a16:creationId xmlns:a16="http://schemas.microsoft.com/office/drawing/2014/main" id="{FC31B3AE-2877-82A2-A5A0-1F39BB0C6D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3" y="3740"/>
              <a:ext cx="348" cy="128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69658" name="Line 29">
              <a:extLst>
                <a:ext uri="{FF2B5EF4-FFF2-40B4-BE49-F238E27FC236}">
                  <a16:creationId xmlns:a16="http://schemas.microsoft.com/office/drawing/2014/main" id="{7E6A38AF-5F3E-DE37-4B75-03A2025E84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8" y="3022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9659" name="Text Box 30">
              <a:extLst>
                <a:ext uri="{FF2B5EF4-FFF2-40B4-BE49-F238E27FC236}">
                  <a16:creationId xmlns:a16="http://schemas.microsoft.com/office/drawing/2014/main" id="{82C3C647-A6C7-7423-4EE3-45E1E75B21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3" y="2883"/>
              <a:ext cx="213" cy="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233</a:t>
              </a:r>
            </a:p>
          </p:txBody>
        </p:sp>
        <p:sp>
          <p:nvSpPr>
            <p:cNvPr id="69660" name="Text Box 31">
              <a:extLst>
                <a:ext uri="{FF2B5EF4-FFF2-40B4-BE49-F238E27FC236}">
                  <a16:creationId xmlns:a16="http://schemas.microsoft.com/office/drawing/2014/main" id="{79098B94-29C0-02D0-4F49-696DD00126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9" y="3740"/>
              <a:ext cx="65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Settle</a:t>
              </a:r>
            </a:p>
          </p:txBody>
        </p:sp>
        <p:sp>
          <p:nvSpPr>
            <p:cNvPr id="69661" name="Rectangle 32">
              <a:extLst>
                <a:ext uri="{FF2B5EF4-FFF2-40B4-BE49-F238E27FC236}">
                  <a16:creationId xmlns:a16="http://schemas.microsoft.com/office/drawing/2014/main" id="{36555A92-0214-982A-137A-E410B96CCF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7" y="3870"/>
              <a:ext cx="224" cy="128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69662" name="Line 33">
              <a:extLst>
                <a:ext uri="{FF2B5EF4-FFF2-40B4-BE49-F238E27FC236}">
                  <a16:creationId xmlns:a16="http://schemas.microsoft.com/office/drawing/2014/main" id="{D7CA35C9-A4E0-77BB-D508-8CD445BDC6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4" y="3021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9663" name="Text Box 34">
              <a:extLst>
                <a:ext uri="{FF2B5EF4-FFF2-40B4-BE49-F238E27FC236}">
                  <a16:creationId xmlns:a16="http://schemas.microsoft.com/office/drawing/2014/main" id="{5815D338-A5E2-3FCF-C7A4-33C2EC49C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9" y="2882"/>
              <a:ext cx="213" cy="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240</a:t>
              </a:r>
            </a:p>
          </p:txBody>
        </p:sp>
        <p:sp>
          <p:nvSpPr>
            <p:cNvPr id="69664" name="Text Box 35">
              <a:extLst>
                <a:ext uri="{FF2B5EF4-FFF2-40B4-BE49-F238E27FC236}">
                  <a16:creationId xmlns:a16="http://schemas.microsoft.com/office/drawing/2014/main" id="{73F3C63A-8AF9-DCD6-94FF-5C25AB8E38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9" y="3860"/>
              <a:ext cx="65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Draw</a:t>
              </a:r>
            </a:p>
          </p:txBody>
        </p:sp>
        <p:sp>
          <p:nvSpPr>
            <p:cNvPr id="69665" name="Line 36">
              <a:extLst>
                <a:ext uri="{FF2B5EF4-FFF2-40B4-BE49-F238E27FC236}">
                  <a16:creationId xmlns:a16="http://schemas.microsoft.com/office/drawing/2014/main" id="{03F71057-EC60-219C-30F1-1245BDBC63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0" y="3074"/>
              <a:ext cx="264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9666" name="Text Box 37">
              <a:extLst>
                <a:ext uri="{FF2B5EF4-FFF2-40B4-BE49-F238E27FC236}">
                  <a16:creationId xmlns:a16="http://schemas.microsoft.com/office/drawing/2014/main" id="{6BA76C21-7AE1-D882-2E77-71313D0652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42" y="2638"/>
              <a:ext cx="11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Cycle time (min)</a:t>
              </a:r>
            </a:p>
          </p:txBody>
        </p:sp>
        <p:sp>
          <p:nvSpPr>
            <p:cNvPr id="69667" name="Line 38">
              <a:extLst>
                <a:ext uri="{FF2B5EF4-FFF2-40B4-BE49-F238E27FC236}">
                  <a16:creationId xmlns:a16="http://schemas.microsoft.com/office/drawing/2014/main" id="{A984657F-2A3C-FB50-EED3-828BE6C899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598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9636" name="Rectangle 2">
            <a:extLst>
              <a:ext uri="{FF2B5EF4-FFF2-40B4-BE49-F238E27FC236}">
                <a16:creationId xmlns:a16="http://schemas.microsoft.com/office/drawing/2014/main" id="{6F43EE5A-46EA-E1DD-E088-9A66E2F88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Polymer substrate</a:t>
            </a:r>
          </a:p>
        </p:txBody>
      </p:sp>
      <p:sp>
        <p:nvSpPr>
          <p:cNvPr id="69637" name="Rectangle 1">
            <a:extLst>
              <a:ext uri="{FF2B5EF4-FFF2-40B4-BE49-F238E27FC236}">
                <a16:creationId xmlns:a16="http://schemas.microsoft.com/office/drawing/2014/main" id="{5CFCB71A-3DEF-E598-E907-C533174B1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2925" y="1671638"/>
            <a:ext cx="50641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1950" indent="-3619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HRT = 8 h; SRT=10 days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Length of the feed phase: 3 min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C</a:t>
            </a:r>
            <a:r>
              <a:rPr lang="en-GB" altLang="en-US" sz="2400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source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: soluble starch; native potato starch</a:t>
            </a: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(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150 mg/l TOC</a:t>
            </a: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Pulse feed of </a:t>
            </a: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soluble starch; native potato starch</a:t>
            </a: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(sterilized and non-sterilized); glucose; maltose.</a:t>
            </a:r>
            <a:endParaRPr lang="en-GB" altLang="en-US" sz="24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sp>
        <p:nvSpPr>
          <p:cNvPr id="69638" name="TextBox 1">
            <a:extLst>
              <a:ext uri="{FF2B5EF4-FFF2-40B4-BE49-F238E27FC236}">
                <a16:creationId xmlns:a16="http://schemas.microsoft.com/office/drawing/2014/main" id="{2A828276-092C-61EF-E91B-76BD74E033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2125" y="5918200"/>
            <a:ext cx="3313113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nl-NL" sz="900" dirty="0">
                <a:solidFill>
                  <a:srgbClr val="222222"/>
                </a:solidFill>
                <a:latin typeface="Arial" panose="020B0604020202020204" pitchFamily="34" charset="0"/>
              </a:rPr>
              <a:t>Martins, A. M., Karahan, Ö., &amp; van Loosdrecht, M. C. (2011). Effect of polymeric substrate on sludge settleability. </a:t>
            </a:r>
          </a:p>
          <a:p>
            <a:r>
              <a:rPr lang="en-US" altLang="nl-NL" sz="900" i="1" dirty="0">
                <a:solidFill>
                  <a:srgbClr val="222222"/>
                </a:solidFill>
                <a:latin typeface="Arial" panose="020B0604020202020204" pitchFamily="34" charset="0"/>
              </a:rPr>
              <a:t>Water Research</a:t>
            </a:r>
            <a:r>
              <a:rPr lang="en-US" altLang="nl-NL" sz="900" dirty="0">
                <a:solidFill>
                  <a:srgbClr val="222222"/>
                </a:solidFill>
                <a:latin typeface="Arial" panose="020B0604020202020204" pitchFamily="34" charset="0"/>
              </a:rPr>
              <a:t>, </a:t>
            </a:r>
            <a:r>
              <a:rPr lang="en-US" altLang="nl-NL" sz="900" i="1" dirty="0">
                <a:solidFill>
                  <a:srgbClr val="222222"/>
                </a:solidFill>
                <a:latin typeface="Arial" panose="020B0604020202020204" pitchFamily="34" charset="0"/>
              </a:rPr>
              <a:t>45</a:t>
            </a:r>
            <a:r>
              <a:rPr lang="en-US" altLang="nl-NL" sz="900" dirty="0">
                <a:solidFill>
                  <a:srgbClr val="222222"/>
                </a:solidFill>
                <a:latin typeface="Arial" panose="020B0604020202020204" pitchFamily="34" charset="0"/>
              </a:rPr>
              <a:t>(1), 263-273..</a:t>
            </a:r>
            <a:endParaRPr lang="nl-NL" altLang="nl-NL" sz="900" dirty="0">
              <a:latin typeface="Roboto Slab" pitchFamily="2" charset="0"/>
              <a:cs typeface="Roboto Slab" pitchFamily="2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9" descr="RIMG0005">
            <a:extLst>
              <a:ext uri="{FF2B5EF4-FFF2-40B4-BE49-F238E27FC236}">
                <a16:creationId xmlns:a16="http://schemas.microsoft.com/office/drawing/2014/main" id="{8F531D78-EB8E-DBC8-C2EB-C0142B361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9" t="31992" r="32155" b="5359"/>
          <a:stretch>
            <a:fillRect/>
          </a:stretch>
        </p:blipFill>
        <p:spPr bwMode="auto">
          <a:xfrm>
            <a:off x="339725" y="1733550"/>
            <a:ext cx="2781300" cy="428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3" name="Rectangle 2">
            <a:extLst>
              <a:ext uri="{FF2B5EF4-FFF2-40B4-BE49-F238E27FC236}">
                <a16:creationId xmlns:a16="http://schemas.microsoft.com/office/drawing/2014/main" id="{97A673AF-B44F-60B8-B079-49979A9C3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Polymer substrate</a:t>
            </a:r>
          </a:p>
        </p:txBody>
      </p:sp>
      <p:sp>
        <p:nvSpPr>
          <p:cNvPr id="71684" name="Rectangle 1">
            <a:extLst>
              <a:ext uri="{FF2B5EF4-FFF2-40B4-BE49-F238E27FC236}">
                <a16:creationId xmlns:a16="http://schemas.microsoft.com/office/drawing/2014/main" id="{040D382A-C2FF-A39C-79D0-D4647A495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5650" y="1628775"/>
            <a:ext cx="43846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>
                <a:srgbClr val="0033CC"/>
              </a:buClr>
              <a:buSzPct val="60000"/>
              <a:buFontTx/>
              <a:buNone/>
            </a:pPr>
            <a:r>
              <a:rPr lang="en-GB" altLang="en-US" sz="2000">
                <a:latin typeface="Roboto Slab" pitchFamily="2" charset="0"/>
                <a:cs typeface="Roboto Slab" pitchFamily="2" charset="0"/>
              </a:rPr>
              <a:t>Starch is adsorbed on the biomass. Starch  hydrolysis takes place mostly inside the floc</a:t>
            </a:r>
            <a:r>
              <a:rPr lang="pt-PT" altLang="en-US" sz="2000">
                <a:latin typeface="Roboto Slab" pitchFamily="2" charset="0"/>
                <a:cs typeface="Roboto Slab" pitchFamily="2" charset="0"/>
              </a:rPr>
              <a:t>/cell surface.</a:t>
            </a:r>
            <a:endParaRPr lang="en-GB" altLang="en-US" sz="20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21" name="Text Box 6">
            <a:extLst>
              <a:ext uri="{FF2B5EF4-FFF2-40B4-BE49-F238E27FC236}">
                <a16:creationId xmlns:a16="http://schemas.microsoft.com/office/drawing/2014/main" id="{54CE99F0-3D11-8C0C-3C24-E892BF23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5650" y="3448516"/>
            <a:ext cx="4518025" cy="1631216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>
            <a:lvl1pPr marL="190500" indent="-1905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409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20574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7051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3352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810000" indent="-4572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4267200" indent="-4572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724400" indent="-4572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5181600" indent="-4572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hangingPunct="1">
              <a:spcBef>
                <a:spcPct val="50000"/>
              </a:spcBef>
              <a:buClr>
                <a:srgbClr val="0033CC"/>
              </a:buClr>
              <a:buSzPct val="60000"/>
              <a:buFont typeface="Wingdings 2" panose="05020102010507070707" pitchFamily="18" charset="2"/>
              <a:buNone/>
              <a:defRPr/>
            </a:pPr>
            <a:r>
              <a:rPr lang="en-US" altLang="en-US" sz="20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Filaments (</a:t>
            </a:r>
            <a:r>
              <a:rPr lang="en-US" altLang="en-US" sz="2000" i="1" dirty="0" err="1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Nostocoida</a:t>
            </a:r>
            <a:r>
              <a:rPr lang="en-US" altLang="en-US" sz="2000" i="1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000" i="1" dirty="0" err="1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limicola</a:t>
            </a:r>
            <a:r>
              <a:rPr lang="en-US" altLang="en-US" sz="2000" i="1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) are excessive, and they grow as:</a:t>
            </a: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  <a:defRPr/>
            </a:pPr>
            <a:r>
              <a:rPr lang="en-US" altLang="en-US" sz="20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Native potato starch: SVI&lt;100 ml/g </a:t>
            </a: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  <a:defRPr/>
            </a:pPr>
            <a:r>
              <a:rPr lang="pt-PT" altLang="en-US" sz="20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Soluble starch: SVI&gt;150 ml/g</a:t>
            </a:r>
            <a:endParaRPr lang="en-GB" altLang="en-US" sz="2000" dirty="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pic>
        <p:nvPicPr>
          <p:cNvPr id="71686" name="Picture 2">
            <a:extLst>
              <a:ext uri="{FF2B5EF4-FFF2-40B4-BE49-F238E27FC236}">
                <a16:creationId xmlns:a16="http://schemas.microsoft.com/office/drawing/2014/main" id="{6A4606D4-6AB4-0151-EFC6-9F6C5C4D2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513" y="3789363"/>
            <a:ext cx="4391025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8FF6B4-5730-DBCD-3D30-BBCBC9357D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752" y="5918200"/>
            <a:ext cx="3313113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nl-NL" sz="900" dirty="0">
                <a:solidFill>
                  <a:srgbClr val="222222"/>
                </a:solidFill>
                <a:latin typeface="Arial" panose="020B0604020202020204" pitchFamily="34" charset="0"/>
              </a:rPr>
              <a:t>Martins, A. M., Karahan, Ö., &amp; van Loosdrecht, M. C. (2011). Effect of polymeric substrate on sludge settleability. </a:t>
            </a:r>
          </a:p>
          <a:p>
            <a:r>
              <a:rPr lang="en-US" altLang="nl-NL" sz="900" i="1" dirty="0">
                <a:solidFill>
                  <a:srgbClr val="222222"/>
                </a:solidFill>
                <a:latin typeface="Arial" panose="020B0604020202020204" pitchFamily="34" charset="0"/>
              </a:rPr>
              <a:t>Water Research</a:t>
            </a:r>
            <a:r>
              <a:rPr lang="en-US" altLang="nl-NL" sz="900" dirty="0">
                <a:solidFill>
                  <a:srgbClr val="222222"/>
                </a:solidFill>
                <a:latin typeface="Arial" panose="020B0604020202020204" pitchFamily="34" charset="0"/>
              </a:rPr>
              <a:t>, </a:t>
            </a:r>
            <a:r>
              <a:rPr lang="en-US" altLang="nl-NL" sz="900" i="1" dirty="0">
                <a:solidFill>
                  <a:srgbClr val="222222"/>
                </a:solidFill>
                <a:latin typeface="Arial" panose="020B0604020202020204" pitchFamily="34" charset="0"/>
              </a:rPr>
              <a:t>45</a:t>
            </a:r>
            <a:r>
              <a:rPr lang="en-US" altLang="nl-NL" sz="900" dirty="0">
                <a:solidFill>
                  <a:srgbClr val="222222"/>
                </a:solidFill>
                <a:latin typeface="Arial" panose="020B0604020202020204" pitchFamily="34" charset="0"/>
              </a:rPr>
              <a:t>(1), 263-273..</a:t>
            </a:r>
            <a:endParaRPr lang="nl-NL" altLang="nl-NL" sz="900" dirty="0">
              <a:latin typeface="Roboto Slab" pitchFamily="2" charset="0"/>
              <a:cs typeface="Roboto Slab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7C56D6CE-5AE0-77F8-6520-685E6EA769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81342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Bulking sludge causes</a:t>
            </a:r>
          </a:p>
        </p:txBody>
      </p:sp>
      <p:grpSp>
        <p:nvGrpSpPr>
          <p:cNvPr id="14339" name="Group 5">
            <a:extLst>
              <a:ext uri="{FF2B5EF4-FFF2-40B4-BE49-F238E27FC236}">
                <a16:creationId xmlns:a16="http://schemas.microsoft.com/office/drawing/2014/main" id="{64BF7CDE-4848-950C-9E22-E31E8CC3FE6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76325" y="1700213"/>
            <a:ext cx="7869238" cy="4203700"/>
            <a:chOff x="1076977" y="2190408"/>
            <a:chExt cx="6950323" cy="3713603"/>
          </a:xfrm>
        </p:grpSpPr>
        <p:sp>
          <p:nvSpPr>
            <p:cNvPr id="692" name="Oval 691">
              <a:extLst>
                <a:ext uri="{FF2B5EF4-FFF2-40B4-BE49-F238E27FC236}">
                  <a16:creationId xmlns:a16="http://schemas.microsoft.com/office/drawing/2014/main" id="{34393E92-93DD-E146-9A05-996A792D08FF}"/>
                </a:ext>
              </a:extLst>
            </p:cNvPr>
            <p:cNvSpPr/>
            <p:nvPr/>
          </p:nvSpPr>
          <p:spPr>
            <a:xfrm>
              <a:off x="2394972" y="4389400"/>
              <a:ext cx="1301170" cy="45859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91" name="Oval 690">
              <a:extLst>
                <a:ext uri="{FF2B5EF4-FFF2-40B4-BE49-F238E27FC236}">
                  <a16:creationId xmlns:a16="http://schemas.microsoft.com/office/drawing/2014/main" id="{6AA2411E-B8C8-8EAE-AD3E-EA8CA9C59472}"/>
                </a:ext>
              </a:extLst>
            </p:cNvPr>
            <p:cNvSpPr/>
            <p:nvPr/>
          </p:nvSpPr>
          <p:spPr>
            <a:xfrm>
              <a:off x="2435634" y="3827029"/>
              <a:ext cx="1301170" cy="45718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89" name="Oval 688">
              <a:extLst>
                <a:ext uri="{FF2B5EF4-FFF2-40B4-BE49-F238E27FC236}">
                  <a16:creationId xmlns:a16="http://schemas.microsoft.com/office/drawing/2014/main" id="{5E16DA23-4325-7A14-6048-14EF16BB910F}"/>
                </a:ext>
              </a:extLst>
            </p:cNvPr>
            <p:cNvSpPr/>
            <p:nvPr/>
          </p:nvSpPr>
          <p:spPr>
            <a:xfrm>
              <a:off x="5387102" y="4376777"/>
              <a:ext cx="1302572" cy="458591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90" name="Oval 689">
              <a:extLst>
                <a:ext uri="{FF2B5EF4-FFF2-40B4-BE49-F238E27FC236}">
                  <a16:creationId xmlns:a16="http://schemas.microsoft.com/office/drawing/2014/main" id="{66AE8689-8D0B-C8AA-9738-FFAE998F0FA9}"/>
                </a:ext>
              </a:extLst>
            </p:cNvPr>
            <p:cNvSpPr/>
            <p:nvPr/>
          </p:nvSpPr>
          <p:spPr>
            <a:xfrm>
              <a:off x="5392711" y="3789165"/>
              <a:ext cx="1301170" cy="45859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88" name="Oval 687">
              <a:extLst>
                <a:ext uri="{FF2B5EF4-FFF2-40B4-BE49-F238E27FC236}">
                  <a16:creationId xmlns:a16="http://schemas.microsoft.com/office/drawing/2014/main" id="{FC3BFE67-4624-58EB-1063-1A11B61F5185}"/>
                </a:ext>
              </a:extLst>
            </p:cNvPr>
            <p:cNvSpPr/>
            <p:nvPr/>
          </p:nvSpPr>
          <p:spPr>
            <a:xfrm>
              <a:off x="3934503" y="4869026"/>
              <a:ext cx="1301170" cy="45859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87" name="Oval 686">
              <a:extLst>
                <a:ext uri="{FF2B5EF4-FFF2-40B4-BE49-F238E27FC236}">
                  <a16:creationId xmlns:a16="http://schemas.microsoft.com/office/drawing/2014/main" id="{F8564978-31D2-5DB0-B4F6-46A48AD191A8}"/>
                </a:ext>
              </a:extLst>
            </p:cNvPr>
            <p:cNvSpPr/>
            <p:nvPr/>
          </p:nvSpPr>
          <p:spPr>
            <a:xfrm>
              <a:off x="2420211" y="3264660"/>
              <a:ext cx="1299768" cy="45999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86" name="Oval 685">
              <a:extLst>
                <a:ext uri="{FF2B5EF4-FFF2-40B4-BE49-F238E27FC236}">
                  <a16:creationId xmlns:a16="http://schemas.microsoft.com/office/drawing/2014/main" id="{59B4D4E6-99D6-3753-F83F-498444552784}"/>
                </a:ext>
              </a:extLst>
            </p:cNvPr>
            <p:cNvSpPr/>
            <p:nvPr/>
          </p:nvSpPr>
          <p:spPr>
            <a:xfrm>
              <a:off x="5387102" y="3245026"/>
              <a:ext cx="1302572" cy="45859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202117EF-2E62-E699-0D2D-4460A66E78AC}"/>
                </a:ext>
              </a:extLst>
            </p:cNvPr>
            <p:cNvSpPr/>
            <p:nvPr/>
          </p:nvSpPr>
          <p:spPr>
            <a:xfrm>
              <a:off x="3927493" y="2807472"/>
              <a:ext cx="1301170" cy="45999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80" name="Rectangle 679">
              <a:extLst>
                <a:ext uri="{FF2B5EF4-FFF2-40B4-BE49-F238E27FC236}">
                  <a16:creationId xmlns:a16="http://schemas.microsoft.com/office/drawing/2014/main" id="{018D378B-287C-E8A0-A0D4-CE257D18EF65}"/>
                </a:ext>
              </a:extLst>
            </p:cNvPr>
            <p:cNvSpPr/>
            <p:nvPr/>
          </p:nvSpPr>
          <p:spPr>
            <a:xfrm>
              <a:off x="6772400" y="4410435"/>
              <a:ext cx="1254900" cy="45859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0" name="Rectangle 669">
              <a:extLst>
                <a:ext uri="{FF2B5EF4-FFF2-40B4-BE49-F238E27FC236}">
                  <a16:creationId xmlns:a16="http://schemas.microsoft.com/office/drawing/2014/main" id="{8242F98C-334B-6F95-1180-1B2BDD726518}"/>
                </a:ext>
              </a:extLst>
            </p:cNvPr>
            <p:cNvSpPr/>
            <p:nvPr/>
          </p:nvSpPr>
          <p:spPr>
            <a:xfrm>
              <a:off x="1085390" y="3808798"/>
              <a:ext cx="1254900" cy="45859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1" name="Rectangle 670">
              <a:extLst>
                <a:ext uri="{FF2B5EF4-FFF2-40B4-BE49-F238E27FC236}">
                  <a16:creationId xmlns:a16="http://schemas.microsoft.com/office/drawing/2014/main" id="{023C5AD9-255A-8B38-12F4-F99E85E1BA64}"/>
                </a:ext>
              </a:extLst>
            </p:cNvPr>
            <p:cNvSpPr/>
            <p:nvPr/>
          </p:nvSpPr>
          <p:spPr>
            <a:xfrm>
              <a:off x="1076977" y="3284294"/>
              <a:ext cx="1254900" cy="45859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2" name="Rectangle 671">
              <a:extLst>
                <a:ext uri="{FF2B5EF4-FFF2-40B4-BE49-F238E27FC236}">
                  <a16:creationId xmlns:a16="http://schemas.microsoft.com/office/drawing/2014/main" id="{44274A87-3C57-34F4-7526-4E6D4AC03ED5}"/>
                </a:ext>
              </a:extLst>
            </p:cNvPr>
            <p:cNvSpPr/>
            <p:nvPr/>
          </p:nvSpPr>
          <p:spPr>
            <a:xfrm>
              <a:off x="1085390" y="2730339"/>
              <a:ext cx="1254900" cy="45718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3" name="Rectangle 672">
              <a:extLst>
                <a:ext uri="{FF2B5EF4-FFF2-40B4-BE49-F238E27FC236}">
                  <a16:creationId xmlns:a16="http://schemas.microsoft.com/office/drawing/2014/main" id="{3A03F7C1-D574-B552-C756-59BA2A47B6F2}"/>
                </a:ext>
              </a:extLst>
            </p:cNvPr>
            <p:cNvSpPr/>
            <p:nvPr/>
          </p:nvSpPr>
          <p:spPr>
            <a:xfrm>
              <a:off x="2434232" y="5427189"/>
              <a:ext cx="1254900" cy="45999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4" name="Rectangle 673">
              <a:extLst>
                <a:ext uri="{FF2B5EF4-FFF2-40B4-BE49-F238E27FC236}">
                  <a16:creationId xmlns:a16="http://schemas.microsoft.com/office/drawing/2014/main" id="{9AD394E3-BDD8-7DF6-2B42-3037A4C47A29}"/>
                </a:ext>
              </a:extLst>
            </p:cNvPr>
            <p:cNvSpPr/>
            <p:nvPr/>
          </p:nvSpPr>
          <p:spPr>
            <a:xfrm>
              <a:off x="3942916" y="5438408"/>
              <a:ext cx="1256302" cy="45859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5" name="Rectangle 674">
              <a:extLst>
                <a:ext uri="{FF2B5EF4-FFF2-40B4-BE49-F238E27FC236}">
                  <a16:creationId xmlns:a16="http://schemas.microsoft.com/office/drawing/2014/main" id="{DDD08998-8311-BF5E-45D6-C89135823E8C}"/>
                </a:ext>
              </a:extLst>
            </p:cNvPr>
            <p:cNvSpPr/>
            <p:nvPr/>
          </p:nvSpPr>
          <p:spPr>
            <a:xfrm>
              <a:off x="2413200" y="2194615"/>
              <a:ext cx="1256302" cy="45999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6" name="Rectangle 675">
              <a:extLst>
                <a:ext uri="{FF2B5EF4-FFF2-40B4-BE49-F238E27FC236}">
                  <a16:creationId xmlns:a16="http://schemas.microsoft.com/office/drawing/2014/main" id="{99335E00-67A4-D10B-58A6-4ABA8E8B0B14}"/>
                </a:ext>
              </a:extLst>
            </p:cNvPr>
            <p:cNvSpPr/>
            <p:nvPr/>
          </p:nvSpPr>
          <p:spPr>
            <a:xfrm>
              <a:off x="3919080" y="2190408"/>
              <a:ext cx="1256302" cy="45859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7" name="Rectangle 676">
              <a:extLst>
                <a:ext uri="{FF2B5EF4-FFF2-40B4-BE49-F238E27FC236}">
                  <a16:creationId xmlns:a16="http://schemas.microsoft.com/office/drawing/2014/main" id="{D7C4B1AF-2910-9A4F-3C5F-AC270AFAFCFF}"/>
                </a:ext>
              </a:extLst>
            </p:cNvPr>
            <p:cNvSpPr/>
            <p:nvPr/>
          </p:nvSpPr>
          <p:spPr>
            <a:xfrm>
              <a:off x="5464220" y="2194615"/>
              <a:ext cx="1254899" cy="45999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8" name="Rectangle 677">
              <a:extLst>
                <a:ext uri="{FF2B5EF4-FFF2-40B4-BE49-F238E27FC236}">
                  <a16:creationId xmlns:a16="http://schemas.microsoft.com/office/drawing/2014/main" id="{581BA471-36A9-035F-BAEF-CA7A0F9D26D1}"/>
                </a:ext>
              </a:extLst>
            </p:cNvPr>
            <p:cNvSpPr/>
            <p:nvPr/>
          </p:nvSpPr>
          <p:spPr>
            <a:xfrm>
              <a:off x="6755574" y="3108991"/>
              <a:ext cx="1256302" cy="45999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79" name="Rectangle 678">
              <a:extLst>
                <a:ext uri="{FF2B5EF4-FFF2-40B4-BE49-F238E27FC236}">
                  <a16:creationId xmlns:a16="http://schemas.microsoft.com/office/drawing/2014/main" id="{A3B992A0-B8D9-CB44-995E-BE5121F3A322}"/>
                </a:ext>
              </a:extLst>
            </p:cNvPr>
            <p:cNvSpPr/>
            <p:nvPr/>
          </p:nvSpPr>
          <p:spPr>
            <a:xfrm>
              <a:off x="6755574" y="3761116"/>
              <a:ext cx="1256302" cy="45859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4360" name="Rectangle 606">
              <a:extLst>
                <a:ext uri="{FF2B5EF4-FFF2-40B4-BE49-F238E27FC236}">
                  <a16:creationId xmlns:a16="http://schemas.microsoft.com/office/drawing/2014/main" id="{F22083D3-BC6E-D633-892E-FB4C271506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522" y="2957345"/>
              <a:ext cx="1107676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PROCESS CONTROL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61" name="Rectangle 608">
              <a:extLst>
                <a:ext uri="{FF2B5EF4-FFF2-40B4-BE49-F238E27FC236}">
                  <a16:creationId xmlns:a16="http://schemas.microsoft.com/office/drawing/2014/main" id="{A295A6D9-6710-F46B-3E89-123158D0A8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9518" y="3416967"/>
              <a:ext cx="553037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KINETICS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62" name="Rectangle 610">
              <a:extLst>
                <a:ext uri="{FF2B5EF4-FFF2-40B4-BE49-F238E27FC236}">
                  <a16:creationId xmlns:a16="http://schemas.microsoft.com/office/drawing/2014/main" id="{D260B8D5-E7EA-4F00-B040-D15E4C3E8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8855" y="3434352"/>
              <a:ext cx="1012825" cy="13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SLUDGE BULKING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63" name="Rectangle 612">
              <a:extLst>
                <a:ext uri="{FF2B5EF4-FFF2-40B4-BE49-F238E27FC236}">
                  <a16:creationId xmlns:a16="http://schemas.microsoft.com/office/drawing/2014/main" id="{97401E8B-E845-FB60-724C-B4FBFA4C9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1664" y="5045819"/>
              <a:ext cx="1149350" cy="13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HYDRODYNAMICS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64" name="Rectangle 614">
              <a:extLst>
                <a:ext uri="{FF2B5EF4-FFF2-40B4-BE49-F238E27FC236}">
                  <a16:creationId xmlns:a16="http://schemas.microsoft.com/office/drawing/2014/main" id="{CB98E0DA-3587-B33A-B2C4-7CBCDA06A2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0210" y="4543950"/>
              <a:ext cx="679450" cy="13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STORAGE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65" name="Rectangle 616">
              <a:extLst>
                <a:ext uri="{FF2B5EF4-FFF2-40B4-BE49-F238E27FC236}">
                  <a16:creationId xmlns:a16="http://schemas.microsoft.com/office/drawing/2014/main" id="{389BFC5E-0B18-B816-535B-9404DC5DBA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2121" y="4474371"/>
              <a:ext cx="75180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FOAMING OR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SCUMMING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66" name="Rectangle 618">
              <a:extLst>
                <a:ext uri="{FF2B5EF4-FFF2-40B4-BE49-F238E27FC236}">
                  <a16:creationId xmlns:a16="http://schemas.microsoft.com/office/drawing/2014/main" id="{A7B60CCC-C51D-A5A9-1914-1A3BAB3A39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2356" y="3875754"/>
              <a:ext cx="98266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FEEDING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PATTERN</a:t>
              </a:r>
            </a:p>
          </p:txBody>
        </p:sp>
        <p:sp>
          <p:nvSpPr>
            <p:cNvPr id="14367" name="Rectangle 620">
              <a:extLst>
                <a:ext uri="{FF2B5EF4-FFF2-40B4-BE49-F238E27FC236}">
                  <a16:creationId xmlns:a16="http://schemas.microsoft.com/office/drawing/2014/main" id="{56421DC8-7A88-F10B-10AE-9B30BD956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7777" y="3927556"/>
              <a:ext cx="106362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MICROBIAL PHISIOLOGY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68" name="Rectangle 622">
              <a:extLst>
                <a:ext uri="{FF2B5EF4-FFF2-40B4-BE49-F238E27FC236}">
                  <a16:creationId xmlns:a16="http://schemas.microsoft.com/office/drawing/2014/main" id="{B3559D5A-3CBC-AEC6-39F0-3FCC94631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0539" y="5624044"/>
              <a:ext cx="1058862" cy="13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FISH, DGGE, PCR</a:t>
              </a:r>
            </a:p>
          </p:txBody>
        </p:sp>
        <p:sp>
          <p:nvSpPr>
            <p:cNvPr id="14369" name="Rectangle 626">
              <a:extLst>
                <a:ext uri="{FF2B5EF4-FFF2-40B4-BE49-F238E27FC236}">
                  <a16:creationId xmlns:a16="http://schemas.microsoft.com/office/drawing/2014/main" id="{D087DCCF-3F15-EEF5-5A96-8462723A4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8530" y="5537838"/>
              <a:ext cx="1033462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MOLECULAR MICROBIOLOGY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70" name="Rectangle 629">
              <a:extLst>
                <a:ext uri="{FF2B5EF4-FFF2-40B4-BE49-F238E27FC236}">
                  <a16:creationId xmlns:a16="http://schemas.microsoft.com/office/drawing/2014/main" id="{A3FA88E2-B1E2-C324-7C8E-2AD4D0D412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681" y="3464332"/>
              <a:ext cx="1027085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PIN POINT FLOCS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71" name="Rectangle 632">
              <a:extLst>
                <a:ext uri="{FF2B5EF4-FFF2-40B4-BE49-F238E27FC236}">
                  <a16:creationId xmlns:a16="http://schemas.microsoft.com/office/drawing/2014/main" id="{D37AD134-E6C9-A098-0109-B679FD319B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2043" y="2316955"/>
              <a:ext cx="80645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BLANKET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RISISNG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72" name="Rectangle 634">
              <a:extLst>
                <a:ext uri="{FF2B5EF4-FFF2-40B4-BE49-F238E27FC236}">
                  <a16:creationId xmlns:a16="http://schemas.microsoft.com/office/drawing/2014/main" id="{047A40E2-49F3-305F-3A66-99981B8D3B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1522" y="2301101"/>
              <a:ext cx="9271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OPERATIONAL PARAMETERS:</a:t>
              </a:r>
            </a:p>
          </p:txBody>
        </p:sp>
        <p:sp>
          <p:nvSpPr>
            <p:cNvPr id="14373" name="Rectangle 639">
              <a:extLst>
                <a:ext uri="{FF2B5EF4-FFF2-40B4-BE49-F238E27FC236}">
                  <a16:creationId xmlns:a16="http://schemas.microsoft.com/office/drawing/2014/main" id="{7BFA5897-46AD-F125-6C79-8B1A30B39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4800" y="2301100"/>
              <a:ext cx="10255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WASTEWATER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COMPOSITION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74" name="Rectangle 641">
              <a:extLst>
                <a:ext uri="{FF2B5EF4-FFF2-40B4-BE49-F238E27FC236}">
                  <a16:creationId xmlns:a16="http://schemas.microsoft.com/office/drawing/2014/main" id="{FCFA81BB-60E6-37CA-ACCD-E8129FEB62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0368" y="3944808"/>
              <a:ext cx="100488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EPS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75" name="Rectangle 650">
              <a:extLst>
                <a:ext uri="{FF2B5EF4-FFF2-40B4-BE49-F238E27FC236}">
                  <a16:creationId xmlns:a16="http://schemas.microsoft.com/office/drawing/2014/main" id="{C7006A16-79D3-D437-CA48-8B03E11D6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6415" y="4564036"/>
              <a:ext cx="95408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MODELING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76" name="Rectangle 652">
              <a:extLst>
                <a:ext uri="{FF2B5EF4-FFF2-40B4-BE49-F238E27FC236}">
                  <a16:creationId xmlns:a16="http://schemas.microsoft.com/office/drawing/2014/main" id="{3F9B8403-4094-5DDB-76B4-CB55343312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2997" y="3217696"/>
              <a:ext cx="116548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CHAOTIC 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900" b="1">
                  <a:latin typeface="Roboto Slab" pitchFamily="2" charset="0"/>
                  <a:cs typeface="Roboto Slab" pitchFamily="2" charset="0"/>
                </a:rPr>
                <a:t>B</a:t>
              </a: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EHAVIOR OF AS</a:t>
              </a:r>
            </a:p>
          </p:txBody>
        </p:sp>
        <p:sp>
          <p:nvSpPr>
            <p:cNvPr id="14567" name="Freeform 653">
              <a:extLst>
                <a:ext uri="{FF2B5EF4-FFF2-40B4-BE49-F238E27FC236}">
                  <a16:creationId xmlns:a16="http://schemas.microsoft.com/office/drawing/2014/main" id="{948FC3A8-7122-62D4-A3EF-57764D458B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411" y="4258974"/>
              <a:ext cx="1253498" cy="692795"/>
            </a:xfrm>
            <a:custGeom>
              <a:avLst/>
              <a:gdLst>
                <a:gd name="T0" fmla="*/ 940792 w 1581"/>
                <a:gd name="T1" fmla="*/ 0 h 494"/>
                <a:gd name="T2" fmla="*/ 940792 w 1581"/>
                <a:gd name="T3" fmla="*/ 97631 h 494"/>
                <a:gd name="T4" fmla="*/ 0 w 1581"/>
                <a:gd name="T5" fmla="*/ 97631 h 494"/>
                <a:gd name="T6" fmla="*/ 0 w 1581"/>
                <a:gd name="T7" fmla="*/ 294481 h 494"/>
                <a:gd name="T8" fmla="*/ 940792 w 1581"/>
                <a:gd name="T9" fmla="*/ 294481 h 494"/>
                <a:gd name="T10" fmla="*/ 940792 w 1581"/>
                <a:gd name="T11" fmla="*/ 392112 h 494"/>
                <a:gd name="T12" fmla="*/ 1254125 w 1581"/>
                <a:gd name="T13" fmla="*/ 196056 h 494"/>
                <a:gd name="T14" fmla="*/ 940792 w 1581"/>
                <a:gd name="T15" fmla="*/ 0 h 4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81" h="494">
                  <a:moveTo>
                    <a:pt x="1186" y="0"/>
                  </a:moveTo>
                  <a:lnTo>
                    <a:pt x="1186" y="123"/>
                  </a:lnTo>
                  <a:lnTo>
                    <a:pt x="0" y="123"/>
                  </a:lnTo>
                  <a:lnTo>
                    <a:pt x="0" y="371"/>
                  </a:lnTo>
                  <a:lnTo>
                    <a:pt x="1186" y="371"/>
                  </a:lnTo>
                  <a:lnTo>
                    <a:pt x="1186" y="494"/>
                  </a:lnTo>
                  <a:lnTo>
                    <a:pt x="1581" y="247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4378" name="Rectangle 654">
              <a:extLst>
                <a:ext uri="{FF2B5EF4-FFF2-40B4-BE49-F238E27FC236}">
                  <a16:creationId xmlns:a16="http://schemas.microsoft.com/office/drawing/2014/main" id="{A5990D31-260F-CF00-6E84-F21541CC9C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266" y="4536159"/>
              <a:ext cx="1120500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EM, CLSM, Flow Cit.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79" name="Rectangle 655">
              <a:extLst>
                <a:ext uri="{FF2B5EF4-FFF2-40B4-BE49-F238E27FC236}">
                  <a16:creationId xmlns:a16="http://schemas.microsoft.com/office/drawing/2014/main" id="{7A34101D-AE5E-8479-1850-7C1BD2D141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7744" y="2844412"/>
              <a:ext cx="7874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FILAMENTS a, b, c, …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14380" name="Rectangle 656">
              <a:extLst>
                <a:ext uri="{FF2B5EF4-FFF2-40B4-BE49-F238E27FC236}">
                  <a16:creationId xmlns:a16="http://schemas.microsoft.com/office/drawing/2014/main" id="{0043A3FA-BF70-B08F-702E-09B6F892CE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4727" y="3974831"/>
              <a:ext cx="1214438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WHO EATS WHAT?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728C54F-0375-8D93-B7F2-55D12101C35E}"/>
                </a:ext>
              </a:extLst>
            </p:cNvPr>
            <p:cNvSpPr/>
            <p:nvPr/>
          </p:nvSpPr>
          <p:spPr>
            <a:xfrm>
              <a:off x="5453003" y="5445420"/>
              <a:ext cx="1254899" cy="45859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4382" name="Rectangle 624">
              <a:extLst>
                <a:ext uri="{FF2B5EF4-FFF2-40B4-BE49-F238E27FC236}">
                  <a16:creationId xmlns:a16="http://schemas.microsoft.com/office/drawing/2014/main" id="{3B65350F-4573-EC89-B414-111CAB3C6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0611" y="5554988"/>
              <a:ext cx="114300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900" b="1">
                  <a:latin typeface="Roboto Slab" pitchFamily="2" charset="0"/>
                  <a:cs typeface="Roboto Slab" pitchFamily="2" charset="0"/>
                </a:rPr>
                <a:t>TRANSPORT PROCESSES</a:t>
              </a:r>
              <a:endParaRPr lang="en-GB" altLang="en-US" sz="1600" b="1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3312D413-AA95-95FE-9DB7-D02D113A45C0}"/>
                </a:ext>
              </a:extLst>
            </p:cNvPr>
            <p:cNvSpPr/>
            <p:nvPr/>
          </p:nvSpPr>
          <p:spPr>
            <a:xfrm>
              <a:off x="4024239" y="3486242"/>
              <a:ext cx="1081037" cy="107986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4384" name="Rectangle 632">
              <a:extLst>
                <a:ext uri="{FF2B5EF4-FFF2-40B4-BE49-F238E27FC236}">
                  <a16:creationId xmlns:a16="http://schemas.microsoft.com/office/drawing/2014/main" id="{8B98AB39-039B-6FC5-6630-221761692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7291" y="3859977"/>
              <a:ext cx="1421436" cy="271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000" b="1">
                  <a:latin typeface="Roboto Slab" pitchFamily="2" charset="0"/>
                  <a:cs typeface="Roboto Slab" pitchFamily="2" charset="0"/>
                </a:rPr>
                <a:t>SLUDGE 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000" b="1">
                  <a:latin typeface="Roboto Slab" pitchFamily="2" charset="0"/>
                  <a:cs typeface="Roboto Slab" pitchFamily="2" charset="0"/>
                </a:rPr>
                <a:t>SETTLEABILTY</a:t>
              </a:r>
            </a:p>
          </p:txBody>
        </p:sp>
        <p:sp>
          <p:nvSpPr>
            <p:cNvPr id="5" name="Arrow: Down 4">
              <a:extLst>
                <a:ext uri="{FF2B5EF4-FFF2-40B4-BE49-F238E27FC236}">
                  <a16:creationId xmlns:a16="http://schemas.microsoft.com/office/drawing/2014/main" id="{31BF237E-4A68-F918-1DC6-88EF60B784CE}"/>
                </a:ext>
              </a:extLst>
            </p:cNvPr>
            <p:cNvSpPr/>
            <p:nvPr/>
          </p:nvSpPr>
          <p:spPr>
            <a:xfrm>
              <a:off x="4421040" y="3151064"/>
              <a:ext cx="287435" cy="357617"/>
            </a:xfrm>
            <a:prstGeom prst="dow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95" name="Arrow: Down 694">
              <a:extLst>
                <a:ext uri="{FF2B5EF4-FFF2-40B4-BE49-F238E27FC236}">
                  <a16:creationId xmlns:a16="http://schemas.microsoft.com/office/drawing/2014/main" id="{FF08FA59-FFA0-526A-AEA8-D308B94AF80A}"/>
                </a:ext>
              </a:extLst>
            </p:cNvPr>
            <p:cNvSpPr/>
            <p:nvPr/>
          </p:nvSpPr>
          <p:spPr>
            <a:xfrm flipV="1">
              <a:off x="4453289" y="4570311"/>
              <a:ext cx="287436" cy="370238"/>
            </a:xfrm>
            <a:prstGeom prst="dow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96" name="Arrow: Down 695">
              <a:extLst>
                <a:ext uri="{FF2B5EF4-FFF2-40B4-BE49-F238E27FC236}">
                  <a16:creationId xmlns:a16="http://schemas.microsoft.com/office/drawing/2014/main" id="{2C42C42E-F635-DD3A-21FF-6E861E756B77}"/>
                </a:ext>
              </a:extLst>
            </p:cNvPr>
            <p:cNvSpPr/>
            <p:nvPr/>
          </p:nvSpPr>
          <p:spPr>
            <a:xfrm rot="17672917">
              <a:off x="3593056" y="3465945"/>
              <a:ext cx="287496" cy="358943"/>
            </a:xfrm>
            <a:prstGeom prst="dow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97" name="Arrow: Down 696">
              <a:extLst>
                <a:ext uri="{FF2B5EF4-FFF2-40B4-BE49-F238E27FC236}">
                  <a16:creationId xmlns:a16="http://schemas.microsoft.com/office/drawing/2014/main" id="{9417BBF1-098F-0855-BE26-E7102E78B5B7}"/>
                </a:ext>
              </a:extLst>
            </p:cNvPr>
            <p:cNvSpPr/>
            <p:nvPr/>
          </p:nvSpPr>
          <p:spPr>
            <a:xfrm rot="14339477">
              <a:off x="3632316" y="4322822"/>
              <a:ext cx="288898" cy="357542"/>
            </a:xfrm>
            <a:prstGeom prst="dow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98" name="Arrow: Down 697">
              <a:extLst>
                <a:ext uri="{FF2B5EF4-FFF2-40B4-BE49-F238E27FC236}">
                  <a16:creationId xmlns:a16="http://schemas.microsoft.com/office/drawing/2014/main" id="{70D4AC36-A8F4-508A-76E2-5FC3BB2CEA2E}"/>
                </a:ext>
              </a:extLst>
            </p:cNvPr>
            <p:cNvSpPr/>
            <p:nvPr/>
          </p:nvSpPr>
          <p:spPr>
            <a:xfrm rot="16200000">
              <a:off x="3651946" y="3868439"/>
              <a:ext cx="286093" cy="357541"/>
            </a:xfrm>
            <a:prstGeom prst="dow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99" name="Arrow: Down 698">
              <a:extLst>
                <a:ext uri="{FF2B5EF4-FFF2-40B4-BE49-F238E27FC236}">
                  <a16:creationId xmlns:a16="http://schemas.microsoft.com/office/drawing/2014/main" id="{3C0A74CA-4A89-E06B-A975-E866F72F93C0}"/>
                </a:ext>
              </a:extLst>
            </p:cNvPr>
            <p:cNvSpPr/>
            <p:nvPr/>
          </p:nvSpPr>
          <p:spPr>
            <a:xfrm rot="7629773">
              <a:off x="5190775" y="4270232"/>
              <a:ext cx="287495" cy="357541"/>
            </a:xfrm>
            <a:prstGeom prst="dow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700" name="Arrow: Down 699">
              <a:extLst>
                <a:ext uri="{FF2B5EF4-FFF2-40B4-BE49-F238E27FC236}">
                  <a16:creationId xmlns:a16="http://schemas.microsoft.com/office/drawing/2014/main" id="{2ADAFA1C-149E-2B38-AAC7-0BD20D3453E9}"/>
                </a:ext>
              </a:extLst>
            </p:cNvPr>
            <p:cNvSpPr/>
            <p:nvPr/>
          </p:nvSpPr>
          <p:spPr>
            <a:xfrm rot="5400000">
              <a:off x="5209002" y="3842494"/>
              <a:ext cx="288898" cy="358943"/>
            </a:xfrm>
            <a:prstGeom prst="dow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701" name="Arrow: Down 700">
              <a:extLst>
                <a:ext uri="{FF2B5EF4-FFF2-40B4-BE49-F238E27FC236}">
                  <a16:creationId xmlns:a16="http://schemas.microsoft.com/office/drawing/2014/main" id="{577FE8E3-15C4-AB1C-7323-2E27DF953D7E}"/>
                </a:ext>
              </a:extLst>
            </p:cNvPr>
            <p:cNvSpPr/>
            <p:nvPr/>
          </p:nvSpPr>
          <p:spPr>
            <a:xfrm rot="3829911">
              <a:off x="5131185" y="3435092"/>
              <a:ext cx="290300" cy="358943"/>
            </a:xfrm>
            <a:prstGeom prst="dow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  <p:sp>
        <p:nvSpPr>
          <p:cNvPr id="14340" name="TextBox 5">
            <a:extLst>
              <a:ext uri="{FF2B5EF4-FFF2-40B4-BE49-F238E27FC236}">
                <a16:creationId xmlns:a16="http://schemas.microsoft.com/office/drawing/2014/main" id="{44DF28D8-44B3-8099-D0B4-028B5395CE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7538" y="5740400"/>
            <a:ext cx="367188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nl-NL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Martins, A. M., Pagilla, K., Heijnen, J. J., &amp; van Loosdrecht, M. C. (2004). Filamentous bulking sludge—a critical review. </a:t>
            </a:r>
            <a:r>
              <a:rPr lang="nl-NL" altLang="nl-NL" sz="900" i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Water research</a:t>
            </a:r>
            <a:r>
              <a:rPr lang="nl-NL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, </a:t>
            </a:r>
            <a:r>
              <a:rPr lang="nl-NL" altLang="nl-NL" sz="900" i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38</a:t>
            </a:r>
            <a:r>
              <a:rPr lang="nl-NL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(4), 793-817.</a:t>
            </a:r>
            <a:endParaRPr lang="nl-NL" altLang="nl-NL" sz="900">
              <a:latin typeface="Roboto Slab" pitchFamily="2" charset="0"/>
              <a:cs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7521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Text Box 4">
            <a:extLst>
              <a:ext uri="{FF2B5EF4-FFF2-40B4-BE49-F238E27FC236}">
                <a16:creationId xmlns:a16="http://schemas.microsoft.com/office/drawing/2014/main" id="{617D312F-7498-AE6B-66A6-856B75FF97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788" y="1666875"/>
            <a:ext cx="6518275" cy="378618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4572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4572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4572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4572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HRT =</a:t>
            </a: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24</a:t>
            </a:r>
            <a:r>
              <a:rPr lang="en-GB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h; SRT=20 days</a:t>
            </a: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altLang="en-US" sz="2400" dirty="0" err="1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C</a:t>
            </a:r>
            <a:r>
              <a:rPr lang="en-GB" altLang="en-US" sz="2400" baseline="-25000" dirty="0" err="1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source</a:t>
            </a:r>
            <a:r>
              <a:rPr lang="en-GB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: tween 80</a:t>
            </a:r>
            <a:endParaRPr lang="en-US" altLang="en-US" sz="2400" dirty="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N-source: (NH</a:t>
            </a:r>
            <a:r>
              <a:rPr lang="en-US" altLang="en-US" sz="2400" baseline="-250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4</a:t>
            </a: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)</a:t>
            </a:r>
            <a:r>
              <a:rPr lang="en-US" altLang="en-US" sz="2400" baseline="-250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SO</a:t>
            </a:r>
            <a:r>
              <a:rPr lang="en-US" altLang="en-US" sz="2400" baseline="-250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4</a:t>
            </a: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S-source: L-methionine</a:t>
            </a: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Length of the feed phase: 60 min</a:t>
            </a: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DO control (30% mass aerobic fraction):</a:t>
            </a:r>
            <a:endParaRPr lang="en-GB" altLang="en-US" sz="2400" dirty="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endParaRPr lang="en-US" altLang="en-US" sz="2400" dirty="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73731" name="Group 6">
            <a:extLst>
              <a:ext uri="{FF2B5EF4-FFF2-40B4-BE49-F238E27FC236}">
                <a16:creationId xmlns:a16="http://schemas.microsoft.com/office/drawing/2014/main" id="{1BB5D3D0-B775-8E99-C92D-28654C24D068}"/>
              </a:ext>
            </a:extLst>
          </p:cNvPr>
          <p:cNvGrpSpPr>
            <a:grpSpLocks/>
          </p:cNvGrpSpPr>
          <p:nvPr/>
        </p:nvGrpSpPr>
        <p:grpSpPr bwMode="auto">
          <a:xfrm>
            <a:off x="522288" y="5127625"/>
            <a:ext cx="6519862" cy="1397000"/>
            <a:chOff x="785" y="2230"/>
            <a:chExt cx="4107" cy="880"/>
          </a:xfrm>
        </p:grpSpPr>
        <p:sp>
          <p:nvSpPr>
            <p:cNvPr id="73734" name="Text Box 7">
              <a:extLst>
                <a:ext uri="{FF2B5EF4-FFF2-40B4-BE49-F238E27FC236}">
                  <a16:creationId xmlns:a16="http://schemas.microsoft.com/office/drawing/2014/main" id="{3601D554-9135-AB25-CCEC-CC62BBE2E7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4" y="2762"/>
              <a:ext cx="143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1400">
                  <a:latin typeface="Roboto Slab" pitchFamily="2" charset="0"/>
                  <a:cs typeface="Roboto Slab" pitchFamily="2" charset="0"/>
                </a:rPr>
                <a:t>Aerobic (DO&lt;1.5 mg O</a:t>
              </a:r>
              <a:r>
                <a:rPr lang="en-US" altLang="en-US" sz="1400" baseline="-25000">
                  <a:latin typeface="Roboto Slab" pitchFamily="2" charset="0"/>
                  <a:cs typeface="Roboto Slab" pitchFamily="2" charset="0"/>
                </a:rPr>
                <a:t>2</a:t>
              </a:r>
              <a:r>
                <a:rPr lang="en-US" altLang="en-US" sz="1400">
                  <a:latin typeface="Roboto Slab" pitchFamily="2" charset="0"/>
                  <a:cs typeface="Roboto Slab" pitchFamily="2" charset="0"/>
                </a:rPr>
                <a:t>/l)</a:t>
              </a:r>
              <a:endParaRPr lang="en-GB" altLang="en-US" sz="14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3735" name="Rectangle 8">
              <a:extLst>
                <a:ext uri="{FF2B5EF4-FFF2-40B4-BE49-F238E27FC236}">
                  <a16:creationId xmlns:a16="http://schemas.microsoft.com/office/drawing/2014/main" id="{10CAA550-853A-5270-5F08-BD8762B818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2" y="2812"/>
              <a:ext cx="135" cy="128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3736" name="Line 9">
              <a:extLst>
                <a:ext uri="{FF2B5EF4-FFF2-40B4-BE49-F238E27FC236}">
                  <a16:creationId xmlns:a16="http://schemas.microsoft.com/office/drawing/2014/main" id="{82F209D6-B24E-A3FA-C3D9-6EEAF80163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50" y="2613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3737" name="Text Box 10">
              <a:extLst>
                <a:ext uri="{FF2B5EF4-FFF2-40B4-BE49-F238E27FC236}">
                  <a16:creationId xmlns:a16="http://schemas.microsoft.com/office/drawing/2014/main" id="{C7915463-C825-D400-F0B4-341D28E955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5" y="2462"/>
              <a:ext cx="13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0</a:t>
              </a:r>
            </a:p>
          </p:txBody>
        </p:sp>
        <p:sp>
          <p:nvSpPr>
            <p:cNvPr id="73738" name="Line 11">
              <a:extLst>
                <a:ext uri="{FF2B5EF4-FFF2-40B4-BE49-F238E27FC236}">
                  <a16:creationId xmlns:a16="http://schemas.microsoft.com/office/drawing/2014/main" id="{5B996182-2923-E7F4-3D24-64C6F6463B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5" y="2614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3739" name="Text Box 12">
              <a:extLst>
                <a:ext uri="{FF2B5EF4-FFF2-40B4-BE49-F238E27FC236}">
                  <a16:creationId xmlns:a16="http://schemas.microsoft.com/office/drawing/2014/main" id="{4BFA783D-9092-03FE-6AE2-1B400FA920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79" y="2475"/>
              <a:ext cx="231" cy="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1</a:t>
              </a:r>
            </a:p>
          </p:txBody>
        </p:sp>
        <p:sp>
          <p:nvSpPr>
            <p:cNvPr id="73740" name="Rectangle 13">
              <a:extLst>
                <a:ext uri="{FF2B5EF4-FFF2-40B4-BE49-F238E27FC236}">
                  <a16:creationId xmlns:a16="http://schemas.microsoft.com/office/drawing/2014/main" id="{7EAA9B2C-FF0F-689D-A74E-F10952F1A0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7" y="2942"/>
              <a:ext cx="425" cy="128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3741" name="Line 14">
              <a:extLst>
                <a:ext uri="{FF2B5EF4-FFF2-40B4-BE49-F238E27FC236}">
                  <a16:creationId xmlns:a16="http://schemas.microsoft.com/office/drawing/2014/main" id="{7237E192-213B-25D1-922D-24A39E30D8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2" y="2615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3742" name="Text Box 15">
              <a:extLst>
                <a:ext uri="{FF2B5EF4-FFF2-40B4-BE49-F238E27FC236}">
                  <a16:creationId xmlns:a16="http://schemas.microsoft.com/office/drawing/2014/main" id="{67FC32DE-DC25-BB0C-1C24-C2011335E5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27" y="2476"/>
              <a:ext cx="159" cy="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10</a:t>
              </a:r>
            </a:p>
          </p:txBody>
        </p:sp>
        <p:sp>
          <p:nvSpPr>
            <p:cNvPr id="73743" name="Line 16">
              <a:extLst>
                <a:ext uri="{FF2B5EF4-FFF2-40B4-BE49-F238E27FC236}">
                  <a16:creationId xmlns:a16="http://schemas.microsoft.com/office/drawing/2014/main" id="{5B43E3E2-49C5-00FB-3719-356AF35311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30" y="2613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3744" name="Text Box 17">
              <a:extLst>
                <a:ext uri="{FF2B5EF4-FFF2-40B4-BE49-F238E27FC236}">
                  <a16:creationId xmlns:a16="http://schemas.microsoft.com/office/drawing/2014/main" id="{638FF12A-B08E-BC62-E8AC-0574822C66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25" y="2474"/>
              <a:ext cx="213" cy="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230</a:t>
              </a:r>
            </a:p>
          </p:txBody>
        </p:sp>
        <p:sp>
          <p:nvSpPr>
            <p:cNvPr id="73745" name="Line 18">
              <a:extLst>
                <a:ext uri="{FF2B5EF4-FFF2-40B4-BE49-F238E27FC236}">
                  <a16:creationId xmlns:a16="http://schemas.microsoft.com/office/drawing/2014/main" id="{B2923942-BEBA-2F25-4986-48D4E755CF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4" y="2614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3746" name="Text Box 19">
              <a:extLst>
                <a:ext uri="{FF2B5EF4-FFF2-40B4-BE49-F238E27FC236}">
                  <a16:creationId xmlns:a16="http://schemas.microsoft.com/office/drawing/2014/main" id="{F16CD20B-18D4-CDA1-8E0C-12DCAF6425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9" y="2475"/>
              <a:ext cx="213" cy="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350</a:t>
              </a:r>
            </a:p>
          </p:txBody>
        </p:sp>
        <p:sp>
          <p:nvSpPr>
            <p:cNvPr id="73747" name="Line 20">
              <a:extLst>
                <a:ext uri="{FF2B5EF4-FFF2-40B4-BE49-F238E27FC236}">
                  <a16:creationId xmlns:a16="http://schemas.microsoft.com/office/drawing/2014/main" id="{8D565379-35C2-F91A-9453-74D400733A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70" y="2613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3748" name="Text Box 21">
              <a:extLst>
                <a:ext uri="{FF2B5EF4-FFF2-40B4-BE49-F238E27FC236}">
                  <a16:creationId xmlns:a16="http://schemas.microsoft.com/office/drawing/2014/main" id="{E55D009C-6488-202E-ED92-EE971E98A7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65" y="2474"/>
              <a:ext cx="213" cy="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360</a:t>
              </a:r>
            </a:p>
          </p:txBody>
        </p:sp>
        <p:sp>
          <p:nvSpPr>
            <p:cNvPr id="73749" name="Line 22">
              <a:extLst>
                <a:ext uri="{FF2B5EF4-FFF2-40B4-BE49-F238E27FC236}">
                  <a16:creationId xmlns:a16="http://schemas.microsoft.com/office/drawing/2014/main" id="{758B516D-6B15-E43D-EFB0-43E21251C4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6" y="2666"/>
              <a:ext cx="264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3750" name="Text Box 23">
              <a:extLst>
                <a:ext uri="{FF2B5EF4-FFF2-40B4-BE49-F238E27FC236}">
                  <a16:creationId xmlns:a16="http://schemas.microsoft.com/office/drawing/2014/main" id="{464449CC-6558-4EE5-EAB1-AD00A7BE92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8" y="2230"/>
              <a:ext cx="11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Cycle time (min)</a:t>
              </a:r>
            </a:p>
          </p:txBody>
        </p:sp>
        <p:sp>
          <p:nvSpPr>
            <p:cNvPr id="73751" name="Text Box 24">
              <a:extLst>
                <a:ext uri="{FF2B5EF4-FFF2-40B4-BE49-F238E27FC236}">
                  <a16:creationId xmlns:a16="http://schemas.microsoft.com/office/drawing/2014/main" id="{8ED5E951-A8F3-46B8-88FA-82FE190A0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01" y="2734"/>
              <a:ext cx="21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1800">
                  <a:latin typeface="Roboto Slab" pitchFamily="2" charset="0"/>
                  <a:cs typeface="Roboto Slab" pitchFamily="2" charset="0"/>
                </a:rPr>
                <a:t>…</a:t>
              </a: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3752" name="Rectangle 25">
              <a:extLst>
                <a:ext uri="{FF2B5EF4-FFF2-40B4-BE49-F238E27FC236}">
                  <a16:creationId xmlns:a16="http://schemas.microsoft.com/office/drawing/2014/main" id="{1D313D42-2911-04E6-6BEE-E44190438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2" y="2812"/>
              <a:ext cx="135" cy="128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3753" name="Rectangle 26">
              <a:extLst>
                <a:ext uri="{FF2B5EF4-FFF2-40B4-BE49-F238E27FC236}">
                  <a16:creationId xmlns:a16="http://schemas.microsoft.com/office/drawing/2014/main" id="{BA44074D-F6D1-6823-6DDE-DD23EFA765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7" y="2942"/>
              <a:ext cx="425" cy="128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3754" name="Text Box 27">
              <a:extLst>
                <a:ext uri="{FF2B5EF4-FFF2-40B4-BE49-F238E27FC236}">
                  <a16:creationId xmlns:a16="http://schemas.microsoft.com/office/drawing/2014/main" id="{7CA1D72E-232E-A8D8-3D68-63734613F9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" y="2918"/>
              <a:ext cx="156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1400">
                  <a:latin typeface="Roboto Slab" pitchFamily="2" charset="0"/>
                  <a:cs typeface="Roboto Slab" pitchFamily="2" charset="0"/>
                </a:rPr>
                <a:t>Not aerated</a:t>
              </a:r>
              <a:endParaRPr lang="en-GB" altLang="en-US" sz="1400">
                <a:latin typeface="Roboto Slab" pitchFamily="2" charset="0"/>
                <a:cs typeface="Roboto Slab" pitchFamily="2" charset="0"/>
              </a:endParaRPr>
            </a:p>
          </p:txBody>
        </p:sp>
      </p:grpSp>
      <p:pic>
        <p:nvPicPr>
          <p:cNvPr id="73732" name="Picture 29">
            <a:extLst>
              <a:ext uri="{FF2B5EF4-FFF2-40B4-BE49-F238E27FC236}">
                <a16:creationId xmlns:a16="http://schemas.microsoft.com/office/drawing/2014/main" id="{47A71CDA-608F-9833-19A0-0A86DD227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225" y="2551113"/>
            <a:ext cx="4549775" cy="382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3733" name="Rectangle 2">
            <a:extLst>
              <a:ext uri="{FF2B5EF4-FFF2-40B4-BE49-F238E27FC236}">
                <a16:creationId xmlns:a16="http://schemas.microsoft.com/office/drawing/2014/main" id="{715E0978-719A-5569-FB40-7648F1ECE2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 dirty="0">
                <a:latin typeface="Roboto Slab" pitchFamily="2" charset="0"/>
                <a:cs typeface="Roboto Slab" pitchFamily="2" charset="0"/>
              </a:rPr>
              <a:t>Microthrix parvicella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8">
            <a:extLst>
              <a:ext uri="{FF2B5EF4-FFF2-40B4-BE49-F238E27FC236}">
                <a16:creationId xmlns:a16="http://schemas.microsoft.com/office/drawing/2014/main" id="{6F226A8F-C9E6-A196-9D24-7B8201C7B2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2339975"/>
            <a:ext cx="6316662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1239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7716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4193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30670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5242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9814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4386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8958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None/>
            </a:pPr>
            <a:r>
              <a:rPr lang="en-US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General reason for bulking is the combination of bacterial morphology and gradients of substrate concentration in sludge flocs (micro-gradients) due to diffusion-reaction-growth processes.</a:t>
            </a:r>
            <a:endParaRPr lang="en-GB" altLang="en-US" sz="24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sp>
        <p:nvSpPr>
          <p:cNvPr id="75779" name="Rectangle 2">
            <a:extLst>
              <a:ext uri="{FF2B5EF4-FFF2-40B4-BE49-F238E27FC236}">
                <a16:creationId xmlns:a16="http://schemas.microsoft.com/office/drawing/2014/main" id="{439D39E6-EA73-DF36-2AD1-66EFCD1137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General theory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4">
            <a:extLst>
              <a:ext uri="{FF2B5EF4-FFF2-40B4-BE49-F238E27FC236}">
                <a16:creationId xmlns:a16="http://schemas.microsoft.com/office/drawing/2014/main" id="{B19F2871-34B2-83A9-3A74-846C233DC8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6313" y="4222750"/>
            <a:ext cx="4419600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61950" indent="-3619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1239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7716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4193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30670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5242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9814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4386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8958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None/>
            </a:pPr>
            <a:r>
              <a:rPr lang="en-US" altLang="en-US" sz="2400">
                <a:latin typeface="Roboto Slab" pitchFamily="2" charset="0"/>
                <a:cs typeface="Roboto Slab" pitchFamily="2" charset="0"/>
              </a:rPr>
              <a:t>3.  Mass balance of substrate (diffusion + reaction):</a:t>
            </a:r>
            <a:endParaRPr lang="en-GB" altLang="en-US" sz="20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pic>
        <p:nvPicPr>
          <p:cNvPr id="77827" name="Picture 5" descr="Model">
            <a:extLst>
              <a:ext uri="{FF2B5EF4-FFF2-40B4-BE49-F238E27FC236}">
                <a16:creationId xmlns:a16="http://schemas.microsoft.com/office/drawing/2014/main" id="{95AAA4BD-B98A-8D59-F853-DD83F805E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84313"/>
            <a:ext cx="4405312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8" name="Oval 6">
            <a:extLst>
              <a:ext uri="{FF2B5EF4-FFF2-40B4-BE49-F238E27FC236}">
                <a16:creationId xmlns:a16="http://schemas.microsoft.com/office/drawing/2014/main" id="{04726EF3-F0ED-9383-D8A4-7014EB43BA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1925638"/>
            <a:ext cx="3328988" cy="3308350"/>
          </a:xfrm>
          <a:prstGeom prst="ellipse">
            <a:avLst/>
          </a:prstGeom>
          <a:noFill/>
          <a:ln w="38100">
            <a:solidFill>
              <a:srgbClr val="000000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77829" name="Text Box 7">
            <a:extLst>
              <a:ext uri="{FF2B5EF4-FFF2-40B4-BE49-F238E27FC236}">
                <a16:creationId xmlns:a16="http://schemas.microsoft.com/office/drawing/2014/main" id="{2A5D3887-58C8-CDED-34BD-61DDEAEDC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513" y="1865313"/>
            <a:ext cx="609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Roboto Slab" pitchFamily="2" charset="0"/>
                <a:cs typeface="Roboto Slab" pitchFamily="2" charset="0"/>
              </a:rPr>
              <a:t>R</a:t>
            </a:r>
            <a:r>
              <a:rPr lang="en-US" altLang="en-US" sz="1800" baseline="-25000">
                <a:latin typeface="Roboto Slab" pitchFamily="2" charset="0"/>
                <a:cs typeface="Roboto Slab" pitchFamily="2" charset="0"/>
              </a:rPr>
              <a:t>BL</a:t>
            </a: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77830" name="Text Box 8">
            <a:extLst>
              <a:ext uri="{FF2B5EF4-FFF2-40B4-BE49-F238E27FC236}">
                <a16:creationId xmlns:a16="http://schemas.microsoft.com/office/drawing/2014/main" id="{DBCC0C0A-1068-3EDC-8FB4-7E21E4AB1D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3" y="2014538"/>
            <a:ext cx="4572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Roboto Slab" pitchFamily="2" charset="0"/>
                <a:cs typeface="Roboto Slab" pitchFamily="2" charset="0"/>
              </a:rPr>
              <a:t>W</a:t>
            </a:r>
            <a:r>
              <a:rPr lang="en-US" altLang="en-US" sz="1800" baseline="-25000">
                <a:latin typeface="Roboto Slab" pitchFamily="2" charset="0"/>
                <a:cs typeface="Roboto Slab" pitchFamily="2" charset="0"/>
              </a:rPr>
              <a:t>2</a:t>
            </a: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77831" name="Text Box 9">
            <a:extLst>
              <a:ext uri="{FF2B5EF4-FFF2-40B4-BE49-F238E27FC236}">
                <a16:creationId xmlns:a16="http://schemas.microsoft.com/office/drawing/2014/main" id="{2C052FFA-AC4F-9FAF-9A55-FBCE713AA3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0513" y="2017713"/>
            <a:ext cx="4572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Roboto Slab" pitchFamily="2" charset="0"/>
                <a:cs typeface="Roboto Slab" pitchFamily="2" charset="0"/>
              </a:rPr>
              <a:t>W</a:t>
            </a:r>
            <a:r>
              <a:rPr lang="en-US" altLang="en-US" sz="1800" baseline="-25000">
                <a:latin typeface="Roboto Slab" pitchFamily="2" charset="0"/>
                <a:cs typeface="Roboto Slab" pitchFamily="2" charset="0"/>
              </a:rPr>
              <a:t>1</a:t>
            </a: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77832" name="Text Box 10">
            <a:extLst>
              <a:ext uri="{FF2B5EF4-FFF2-40B4-BE49-F238E27FC236}">
                <a16:creationId xmlns:a16="http://schemas.microsoft.com/office/drawing/2014/main" id="{A8BF16A9-16E1-CFBF-F170-91E9E11C2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825" y="1293813"/>
            <a:ext cx="39624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>
                <a:latin typeface="Roboto Slab" pitchFamily="2" charset="0"/>
                <a:cs typeface="Roboto Slab" pitchFamily="2" charset="0"/>
              </a:rPr>
              <a:t>Computational  domain</a:t>
            </a:r>
            <a:endParaRPr lang="en-US" altLang="en-US" sz="2000" baseline="-250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77833" name="Text Box 11">
            <a:extLst>
              <a:ext uri="{FF2B5EF4-FFF2-40B4-BE49-F238E27FC236}">
                <a16:creationId xmlns:a16="http://schemas.microsoft.com/office/drawing/2014/main" id="{412B8F62-1A86-725F-6BCF-8C21885DE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713" y="6024563"/>
            <a:ext cx="28194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>
                <a:latin typeface="Roboto Slab" pitchFamily="2" charset="0"/>
                <a:cs typeface="Roboto Slab" pitchFamily="2" charset="0"/>
              </a:rPr>
              <a:t>Biomass particles</a:t>
            </a:r>
            <a:endParaRPr lang="en-US" altLang="en-US" sz="2000" baseline="-25000">
              <a:latin typeface="Roboto Slab" pitchFamily="2" charset="0"/>
              <a:cs typeface="Roboto Slab" pitchFamily="2" charset="0"/>
            </a:endParaRPr>
          </a:p>
        </p:txBody>
      </p:sp>
      <p:grpSp>
        <p:nvGrpSpPr>
          <p:cNvPr id="77834" name="Group 12">
            <a:extLst>
              <a:ext uri="{FF2B5EF4-FFF2-40B4-BE49-F238E27FC236}">
                <a16:creationId xmlns:a16="http://schemas.microsoft.com/office/drawing/2014/main" id="{8491C705-C4EC-D140-F70C-EA6D6EDBED94}"/>
              </a:ext>
            </a:extLst>
          </p:cNvPr>
          <p:cNvGrpSpPr>
            <a:grpSpLocks/>
          </p:cNvGrpSpPr>
          <p:nvPr/>
        </p:nvGrpSpPr>
        <p:grpSpPr bwMode="auto">
          <a:xfrm>
            <a:off x="366713" y="3313113"/>
            <a:ext cx="1376362" cy="990600"/>
            <a:chOff x="336" y="1968"/>
            <a:chExt cx="867" cy="624"/>
          </a:xfrm>
        </p:grpSpPr>
        <p:grpSp>
          <p:nvGrpSpPr>
            <p:cNvPr id="77874" name="Group 13">
              <a:extLst>
                <a:ext uri="{FF2B5EF4-FFF2-40B4-BE49-F238E27FC236}">
                  <a16:creationId xmlns:a16="http://schemas.microsoft.com/office/drawing/2014/main" id="{899062F9-B7AA-E1C2-3E91-5A32F5CC44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08" y="2378"/>
              <a:ext cx="195" cy="214"/>
              <a:chOff x="813" y="3363"/>
              <a:chExt cx="185" cy="202"/>
            </a:xfrm>
          </p:grpSpPr>
          <p:sp>
            <p:nvSpPr>
              <p:cNvPr id="77876" name="Freeform 14">
                <a:extLst>
                  <a:ext uri="{FF2B5EF4-FFF2-40B4-BE49-F238E27FC236}">
                    <a16:creationId xmlns:a16="http://schemas.microsoft.com/office/drawing/2014/main" id="{2A08CC09-D45C-37AF-94AF-230ED6A714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3" y="3366"/>
                <a:ext cx="24" cy="199"/>
              </a:xfrm>
              <a:custGeom>
                <a:avLst/>
                <a:gdLst>
                  <a:gd name="T0" fmla="*/ 0 w 24"/>
                  <a:gd name="T1" fmla="*/ 64 h 199"/>
                  <a:gd name="T2" fmla="*/ 24 w 24"/>
                  <a:gd name="T3" fmla="*/ 0 h 199"/>
                  <a:gd name="T4" fmla="*/ 24 w 24"/>
                  <a:gd name="T5" fmla="*/ 138 h 199"/>
                  <a:gd name="T6" fmla="*/ 0 w 24"/>
                  <a:gd name="T7" fmla="*/ 199 h 199"/>
                  <a:gd name="T8" fmla="*/ 0 w 24"/>
                  <a:gd name="T9" fmla="*/ 64 h 1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199">
                    <a:moveTo>
                      <a:pt x="0" y="64"/>
                    </a:moveTo>
                    <a:lnTo>
                      <a:pt x="24" y="0"/>
                    </a:lnTo>
                    <a:lnTo>
                      <a:pt x="24" y="138"/>
                    </a:lnTo>
                    <a:lnTo>
                      <a:pt x="0" y="199"/>
                    </a:lnTo>
                    <a:lnTo>
                      <a:pt x="0" y="64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77877" name="Freeform 15">
                <a:extLst>
                  <a:ext uri="{FF2B5EF4-FFF2-40B4-BE49-F238E27FC236}">
                    <a16:creationId xmlns:a16="http://schemas.microsoft.com/office/drawing/2014/main" id="{0D481588-4C62-CFD9-673B-35C549E27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" y="3430"/>
                <a:ext cx="150" cy="135"/>
              </a:xfrm>
              <a:custGeom>
                <a:avLst/>
                <a:gdLst>
                  <a:gd name="T0" fmla="*/ 0 w 1344"/>
                  <a:gd name="T1" fmla="*/ 0 h 960"/>
                  <a:gd name="T2" fmla="*/ 0 w 1344"/>
                  <a:gd name="T3" fmla="*/ 0 h 960"/>
                  <a:gd name="T4" fmla="*/ 0 w 1344"/>
                  <a:gd name="T5" fmla="*/ 0 h 960"/>
                  <a:gd name="T6" fmla="*/ 0 w 1344"/>
                  <a:gd name="T7" fmla="*/ 0 h 960"/>
                  <a:gd name="T8" fmla="*/ 0 w 1344"/>
                  <a:gd name="T9" fmla="*/ 0 h 9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44" h="960">
                    <a:moveTo>
                      <a:pt x="0" y="0"/>
                    </a:moveTo>
                    <a:lnTo>
                      <a:pt x="1344" y="0"/>
                    </a:lnTo>
                    <a:lnTo>
                      <a:pt x="1344" y="960"/>
                    </a:lnTo>
                    <a:lnTo>
                      <a:pt x="0" y="96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77878" name="Freeform 16">
                <a:extLst>
                  <a:ext uri="{FF2B5EF4-FFF2-40B4-BE49-F238E27FC236}">
                    <a16:creationId xmlns:a16="http://schemas.microsoft.com/office/drawing/2014/main" id="{647F8134-1640-3AE0-B05B-7CD5A8DAE9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" y="3363"/>
                <a:ext cx="177" cy="67"/>
              </a:xfrm>
              <a:custGeom>
                <a:avLst/>
                <a:gdLst>
                  <a:gd name="T0" fmla="*/ 0 w 177"/>
                  <a:gd name="T1" fmla="*/ 67 h 67"/>
                  <a:gd name="T2" fmla="*/ 150 w 177"/>
                  <a:gd name="T3" fmla="*/ 67 h 67"/>
                  <a:gd name="T4" fmla="*/ 177 w 177"/>
                  <a:gd name="T5" fmla="*/ 3 h 67"/>
                  <a:gd name="T6" fmla="*/ 33 w 177"/>
                  <a:gd name="T7" fmla="*/ 0 h 67"/>
                  <a:gd name="T8" fmla="*/ 0 w 177"/>
                  <a:gd name="T9" fmla="*/ 67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7" h="67">
                    <a:moveTo>
                      <a:pt x="0" y="67"/>
                    </a:moveTo>
                    <a:lnTo>
                      <a:pt x="150" y="67"/>
                    </a:lnTo>
                    <a:lnTo>
                      <a:pt x="177" y="3"/>
                    </a:lnTo>
                    <a:lnTo>
                      <a:pt x="33" y="0"/>
                    </a:lnTo>
                    <a:lnTo>
                      <a:pt x="0" y="67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77879" name="Freeform 17">
                <a:extLst>
                  <a:ext uri="{FF2B5EF4-FFF2-40B4-BE49-F238E27FC236}">
                    <a16:creationId xmlns:a16="http://schemas.microsoft.com/office/drawing/2014/main" id="{F81A9BBB-5AA3-1F7D-17D7-182224A61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" y="3504"/>
                <a:ext cx="17" cy="61"/>
              </a:xfrm>
              <a:custGeom>
                <a:avLst/>
                <a:gdLst>
                  <a:gd name="T0" fmla="*/ 0 w 17"/>
                  <a:gd name="T1" fmla="*/ 61 h 61"/>
                  <a:gd name="T2" fmla="*/ 17 w 17"/>
                  <a:gd name="T3" fmla="*/ 0 h 6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7" h="61">
                    <a:moveTo>
                      <a:pt x="0" y="61"/>
                    </a:moveTo>
                    <a:lnTo>
                      <a:pt x="17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77880" name="Line 18">
                <a:extLst>
                  <a:ext uri="{FF2B5EF4-FFF2-40B4-BE49-F238E27FC236}">
                    <a16:creationId xmlns:a16="http://schemas.microsoft.com/office/drawing/2014/main" id="{2F4F7BEE-5D61-72BF-22F2-735174D135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992" y="3498"/>
                <a:ext cx="1" cy="11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77875" name="Text Box 19">
              <a:extLst>
                <a:ext uri="{FF2B5EF4-FFF2-40B4-BE49-F238E27FC236}">
                  <a16:creationId xmlns:a16="http://schemas.microsoft.com/office/drawing/2014/main" id="{CE92942B-0EAA-4D40-0D57-CB77BF8FA8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1968"/>
              <a:ext cx="86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93345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58115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222885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87655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333375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379095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424815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470535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2000">
                  <a:latin typeface="Roboto Slab" pitchFamily="2" charset="0"/>
                  <a:cs typeface="Roboto Slab" pitchFamily="2" charset="0"/>
                </a:rPr>
                <a:t>Grid elements</a:t>
              </a:r>
              <a:endParaRPr lang="en-US" altLang="en-US" sz="2000" baseline="-25000">
                <a:latin typeface="Roboto Slab" pitchFamily="2" charset="0"/>
                <a:cs typeface="Roboto Slab" pitchFamily="2" charset="0"/>
              </a:endParaRPr>
            </a:p>
          </p:txBody>
        </p:sp>
      </p:grpSp>
      <p:grpSp>
        <p:nvGrpSpPr>
          <p:cNvPr id="77835" name="Group 20">
            <a:extLst>
              <a:ext uri="{FF2B5EF4-FFF2-40B4-BE49-F238E27FC236}">
                <a16:creationId xmlns:a16="http://schemas.microsoft.com/office/drawing/2014/main" id="{82840C8D-1708-821A-9906-7AA796A15DF9}"/>
              </a:ext>
            </a:extLst>
          </p:cNvPr>
          <p:cNvGrpSpPr>
            <a:grpSpLocks/>
          </p:cNvGrpSpPr>
          <p:nvPr/>
        </p:nvGrpSpPr>
        <p:grpSpPr bwMode="auto">
          <a:xfrm>
            <a:off x="620713" y="3976688"/>
            <a:ext cx="1346200" cy="2662237"/>
            <a:chOff x="496" y="2386"/>
            <a:chExt cx="848" cy="1677"/>
          </a:xfrm>
        </p:grpSpPr>
        <p:sp>
          <p:nvSpPr>
            <p:cNvPr id="77869" name="Line 21">
              <a:extLst>
                <a:ext uri="{FF2B5EF4-FFF2-40B4-BE49-F238E27FC236}">
                  <a16:creationId xmlns:a16="http://schemas.microsoft.com/office/drawing/2014/main" id="{3D24C538-0AFD-128D-5F69-C7922D93BD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0" y="2496"/>
              <a:ext cx="336" cy="76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graphicFrame>
          <p:nvGraphicFramePr>
            <p:cNvPr id="77870" name="Object 22">
              <a:extLst>
                <a:ext uri="{FF2B5EF4-FFF2-40B4-BE49-F238E27FC236}">
                  <a16:creationId xmlns:a16="http://schemas.microsoft.com/office/drawing/2014/main" id="{2CAA87B5-24E9-8E25-C0DA-A779FF81A797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96" y="3312"/>
            <a:ext cx="848" cy="7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" name="Image" r:id="rId6" imgW="3149206" imgH="2641270" progId="Photoshop.Image.6">
                    <p:embed/>
                  </p:oleObj>
                </mc:Choice>
                <mc:Fallback>
                  <p:oleObj name="Image" r:id="rId6" imgW="3149206" imgH="2641270" progId="Photoshop.Image.6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" y="3312"/>
                          <a:ext cx="848" cy="75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7871" name="Line 23">
              <a:extLst>
                <a:ext uri="{FF2B5EF4-FFF2-40B4-BE49-F238E27FC236}">
                  <a16:creationId xmlns:a16="http://schemas.microsoft.com/office/drawing/2014/main" id="{C5854766-E246-66A1-E3C3-0626F96279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8" y="2448"/>
              <a:ext cx="480" cy="91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7872" name="Line 24">
              <a:extLst>
                <a:ext uri="{FF2B5EF4-FFF2-40B4-BE49-F238E27FC236}">
                  <a16:creationId xmlns:a16="http://schemas.microsoft.com/office/drawing/2014/main" id="{7238C835-B367-FE05-9923-2CE02F61B4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2544"/>
              <a:ext cx="48" cy="76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7873" name="Line 25">
              <a:extLst>
                <a:ext uri="{FF2B5EF4-FFF2-40B4-BE49-F238E27FC236}">
                  <a16:creationId xmlns:a16="http://schemas.microsoft.com/office/drawing/2014/main" id="{808A308E-2263-2AE4-CE72-E202C803BA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00" y="2386"/>
              <a:ext cx="96" cy="92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80909" name="Group 26">
            <a:extLst>
              <a:ext uri="{FF2B5EF4-FFF2-40B4-BE49-F238E27FC236}">
                <a16:creationId xmlns:a16="http://schemas.microsoft.com/office/drawing/2014/main" id="{7A7A2412-DCFB-2D54-8514-3DCDFF87DDBB}"/>
              </a:ext>
            </a:extLst>
          </p:cNvPr>
          <p:cNvGrpSpPr>
            <a:grpSpLocks/>
          </p:cNvGrpSpPr>
          <p:nvPr/>
        </p:nvGrpSpPr>
        <p:grpSpPr bwMode="auto">
          <a:xfrm>
            <a:off x="4988824" y="5216996"/>
            <a:ext cx="4267200" cy="992188"/>
            <a:chOff x="3216" y="3167"/>
            <a:chExt cx="2688" cy="625"/>
          </a:xfrm>
          <a:solidFill>
            <a:srgbClr val="92D050"/>
          </a:solidFill>
        </p:grpSpPr>
        <p:sp>
          <p:nvSpPr>
            <p:cNvPr id="80941" name="Rectangle 27">
              <a:extLst>
                <a:ext uri="{FF2B5EF4-FFF2-40B4-BE49-F238E27FC236}">
                  <a16:creationId xmlns:a16="http://schemas.microsoft.com/office/drawing/2014/main" id="{F2F53EC1-7C1A-F277-F45D-166E2CC339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176"/>
              <a:ext cx="2688" cy="61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en-GB" altLang="en-US">
                <a:latin typeface="Roboto Slab" pitchFamily="2" charset="0"/>
                <a:ea typeface="Roboto Slab" pitchFamily="2" charset="0"/>
                <a:cs typeface="Roboto Slab" pitchFamily="2" charset="0"/>
              </a:endParaRPr>
            </a:p>
          </p:txBody>
        </p:sp>
        <p:graphicFrame>
          <p:nvGraphicFramePr>
            <p:cNvPr id="80942" name="Object 28">
              <a:extLst>
                <a:ext uri="{FF2B5EF4-FFF2-40B4-BE49-F238E27FC236}">
                  <a16:creationId xmlns:a16="http://schemas.microsoft.com/office/drawing/2014/main" id="{391EE2C9-3A2C-BEB3-3D8D-FD878B4F409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504" y="3167"/>
            <a:ext cx="2256" cy="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name="Equation" r:id="rId8" imgW="1459866" imgH="406224" progId="Equation.3">
                    <p:embed/>
                  </p:oleObj>
                </mc:Choice>
                <mc:Fallback>
                  <p:oleObj name="Equation" r:id="rId8" imgW="1459866" imgH="406224" progId="Equation.3">
                    <p:embed/>
                    <p:pic>
                      <p:nvPicPr>
                        <p:cNvPr id="80942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04" y="3167"/>
                          <a:ext cx="2256" cy="6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7837" name="Text Box 29">
            <a:extLst>
              <a:ext uri="{FF2B5EF4-FFF2-40B4-BE49-F238E27FC236}">
                <a16:creationId xmlns:a16="http://schemas.microsoft.com/office/drawing/2014/main" id="{9BAB5268-E066-432C-5685-844F30A2CC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6313" y="1555750"/>
            <a:ext cx="4419600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61950" indent="-3619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1239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7716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4193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30670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5242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9814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4386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8958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AutoNum type="arabicPeriod"/>
            </a:pPr>
            <a:r>
              <a:rPr lang="en-US" altLang="en-US" sz="2400">
                <a:latin typeface="Roboto Slab" pitchFamily="2" charset="0"/>
                <a:cs typeface="Roboto Slab" pitchFamily="2" charset="0"/>
              </a:rPr>
              <a:t>Bacterial cells are treated as single units</a:t>
            </a:r>
            <a:endParaRPr lang="en-GB" altLang="en-US" sz="20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sp>
        <p:nvSpPr>
          <p:cNvPr id="77838" name="Text Box 30">
            <a:extLst>
              <a:ext uri="{FF2B5EF4-FFF2-40B4-BE49-F238E27FC236}">
                <a16:creationId xmlns:a16="http://schemas.microsoft.com/office/drawing/2014/main" id="{C42EDDE0-187C-8A77-7569-2EA9DFB9A1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6313" y="2622550"/>
            <a:ext cx="4419600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61950" indent="-3619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1239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7716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4193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30670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5242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9814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4386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8958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None/>
            </a:pPr>
            <a:r>
              <a:rPr lang="en-US" altLang="en-US" sz="2400">
                <a:latin typeface="Roboto Slab" pitchFamily="2" charset="0"/>
                <a:cs typeface="Roboto Slab" pitchFamily="2" charset="0"/>
              </a:rPr>
              <a:t>2.  It can consider different spreading mechanisms</a:t>
            </a:r>
            <a:endParaRPr lang="en-GB" altLang="en-US" sz="200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77839" name="Group 31">
            <a:extLst>
              <a:ext uri="{FF2B5EF4-FFF2-40B4-BE49-F238E27FC236}">
                <a16:creationId xmlns:a16="http://schemas.microsoft.com/office/drawing/2014/main" id="{48F6DBAA-E349-73AC-25B9-43541AAC0B76}"/>
              </a:ext>
            </a:extLst>
          </p:cNvPr>
          <p:cNvGrpSpPr>
            <a:grpSpLocks/>
          </p:cNvGrpSpPr>
          <p:nvPr/>
        </p:nvGrpSpPr>
        <p:grpSpPr bwMode="auto">
          <a:xfrm>
            <a:off x="5792788" y="3681413"/>
            <a:ext cx="441325" cy="469900"/>
            <a:chOff x="1225" y="1112"/>
            <a:chExt cx="256" cy="296"/>
          </a:xfrm>
        </p:grpSpPr>
        <p:sp>
          <p:nvSpPr>
            <p:cNvPr id="77855" name="AutoShape 32">
              <a:extLst>
                <a:ext uri="{FF2B5EF4-FFF2-40B4-BE49-F238E27FC236}">
                  <a16:creationId xmlns:a16="http://schemas.microsoft.com/office/drawing/2014/main" id="{922991FB-6421-0639-9460-141A17115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5" y="1176"/>
              <a:ext cx="56" cy="64"/>
            </a:xfrm>
            <a:prstGeom prst="flowChartConnector">
              <a:avLst/>
            </a:prstGeom>
            <a:solidFill>
              <a:srgbClr val="808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56" name="AutoShape 33">
              <a:extLst>
                <a:ext uri="{FF2B5EF4-FFF2-40B4-BE49-F238E27FC236}">
                  <a16:creationId xmlns:a16="http://schemas.microsoft.com/office/drawing/2014/main" id="{FE2C6B4E-699F-93B7-CDA6-D98AEF261A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1" y="1216"/>
              <a:ext cx="56" cy="64"/>
            </a:xfrm>
            <a:prstGeom prst="flowChartConnector">
              <a:avLst/>
            </a:prstGeom>
            <a:solidFill>
              <a:srgbClr val="808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57" name="AutoShape 34">
              <a:extLst>
                <a:ext uri="{FF2B5EF4-FFF2-40B4-BE49-F238E27FC236}">
                  <a16:creationId xmlns:a16="http://schemas.microsoft.com/office/drawing/2014/main" id="{72FD1F6F-5ACC-3A6B-0D49-2B30C05CCB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5" y="1232"/>
              <a:ext cx="56" cy="64"/>
            </a:xfrm>
            <a:prstGeom prst="flowChartConnector">
              <a:avLst/>
            </a:prstGeom>
            <a:solidFill>
              <a:srgbClr val="808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58" name="AutoShape 35">
              <a:extLst>
                <a:ext uri="{FF2B5EF4-FFF2-40B4-BE49-F238E27FC236}">
                  <a16:creationId xmlns:a16="http://schemas.microsoft.com/office/drawing/2014/main" id="{605A9E9A-17D8-7BF2-9BCE-FC7E2FC487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1" y="1160"/>
              <a:ext cx="56" cy="64"/>
            </a:xfrm>
            <a:prstGeom prst="flowChartConnector">
              <a:avLst/>
            </a:prstGeom>
            <a:solidFill>
              <a:srgbClr val="808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59" name="AutoShape 36">
              <a:extLst>
                <a:ext uri="{FF2B5EF4-FFF2-40B4-BE49-F238E27FC236}">
                  <a16:creationId xmlns:a16="http://schemas.microsoft.com/office/drawing/2014/main" id="{C9004704-D7AA-4BEA-FB25-31832A3D7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9" y="1248"/>
              <a:ext cx="56" cy="64"/>
            </a:xfrm>
            <a:prstGeom prst="flowChartConnector">
              <a:avLst/>
            </a:prstGeom>
            <a:solidFill>
              <a:srgbClr val="808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60" name="AutoShape 37">
              <a:extLst>
                <a:ext uri="{FF2B5EF4-FFF2-40B4-BE49-F238E27FC236}">
                  <a16:creationId xmlns:a16="http://schemas.microsoft.com/office/drawing/2014/main" id="{377170E1-4662-0256-B651-A99FD698A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5" y="1320"/>
              <a:ext cx="56" cy="64"/>
            </a:xfrm>
            <a:prstGeom prst="flowChartConnector">
              <a:avLst/>
            </a:prstGeom>
            <a:solidFill>
              <a:srgbClr val="808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61" name="AutoShape 38">
              <a:extLst>
                <a:ext uri="{FF2B5EF4-FFF2-40B4-BE49-F238E27FC236}">
                  <a16:creationId xmlns:a16="http://schemas.microsoft.com/office/drawing/2014/main" id="{310CCEC5-89AF-4C3E-A551-11B52AFBBA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1" y="1296"/>
              <a:ext cx="56" cy="64"/>
            </a:xfrm>
            <a:prstGeom prst="flowChartConnector">
              <a:avLst/>
            </a:prstGeom>
            <a:solidFill>
              <a:srgbClr val="808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62" name="AutoShape 39">
              <a:extLst>
                <a:ext uri="{FF2B5EF4-FFF2-40B4-BE49-F238E27FC236}">
                  <a16:creationId xmlns:a16="http://schemas.microsoft.com/office/drawing/2014/main" id="{A82C5DEE-096E-DB8F-29C5-66806372EC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" y="1288"/>
              <a:ext cx="56" cy="64"/>
            </a:xfrm>
            <a:prstGeom prst="flowChartConnector">
              <a:avLst/>
            </a:prstGeom>
            <a:solidFill>
              <a:srgbClr val="808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63" name="AutoShape 40">
              <a:extLst>
                <a:ext uri="{FF2B5EF4-FFF2-40B4-BE49-F238E27FC236}">
                  <a16:creationId xmlns:a16="http://schemas.microsoft.com/office/drawing/2014/main" id="{805EABC0-5B8B-D719-1CD3-8CF1244BC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5" y="1264"/>
              <a:ext cx="56" cy="64"/>
            </a:xfrm>
            <a:prstGeom prst="flowChartConnector">
              <a:avLst/>
            </a:prstGeom>
            <a:solidFill>
              <a:srgbClr val="808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64" name="AutoShape 41">
              <a:extLst>
                <a:ext uri="{FF2B5EF4-FFF2-40B4-BE49-F238E27FC236}">
                  <a16:creationId xmlns:a16="http://schemas.microsoft.com/office/drawing/2014/main" id="{91C53C68-078B-A2C6-4742-F846178796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9" y="1200"/>
              <a:ext cx="56" cy="64"/>
            </a:xfrm>
            <a:prstGeom prst="flowChartConnector">
              <a:avLst/>
            </a:prstGeom>
            <a:solidFill>
              <a:srgbClr val="808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65" name="AutoShape 42">
              <a:extLst>
                <a:ext uri="{FF2B5EF4-FFF2-40B4-BE49-F238E27FC236}">
                  <a16:creationId xmlns:a16="http://schemas.microsoft.com/office/drawing/2014/main" id="{B8F9F002-6985-A45D-8E79-121571D80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5" y="1152"/>
              <a:ext cx="56" cy="64"/>
            </a:xfrm>
            <a:prstGeom prst="flowChartConnector">
              <a:avLst/>
            </a:prstGeom>
            <a:solidFill>
              <a:srgbClr val="808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66" name="AutoShape 43">
              <a:extLst>
                <a:ext uri="{FF2B5EF4-FFF2-40B4-BE49-F238E27FC236}">
                  <a16:creationId xmlns:a16="http://schemas.microsoft.com/office/drawing/2014/main" id="{B5E3FF8D-AC0E-9ED5-421C-347A44EA8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1" y="1112"/>
              <a:ext cx="56" cy="64"/>
            </a:xfrm>
            <a:prstGeom prst="flowChartConnector">
              <a:avLst/>
            </a:prstGeom>
            <a:solidFill>
              <a:srgbClr val="808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67" name="AutoShape 44">
              <a:extLst>
                <a:ext uri="{FF2B5EF4-FFF2-40B4-BE49-F238E27FC236}">
                  <a16:creationId xmlns:a16="http://schemas.microsoft.com/office/drawing/2014/main" id="{9FD42045-1F08-A620-C6B8-7014FA376B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1" y="1344"/>
              <a:ext cx="56" cy="64"/>
            </a:xfrm>
            <a:prstGeom prst="flowChartConnector">
              <a:avLst/>
            </a:prstGeom>
            <a:solidFill>
              <a:srgbClr val="808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68" name="AutoShape 45">
              <a:extLst>
                <a:ext uri="{FF2B5EF4-FFF2-40B4-BE49-F238E27FC236}">
                  <a16:creationId xmlns:a16="http://schemas.microsoft.com/office/drawing/2014/main" id="{11941B85-BA6A-BFD5-6E2C-6B1890A005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1" y="1136"/>
              <a:ext cx="56" cy="64"/>
            </a:xfrm>
            <a:prstGeom prst="flowChartConnector">
              <a:avLst/>
            </a:prstGeom>
            <a:solidFill>
              <a:srgbClr val="808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</p:grpSp>
      <p:grpSp>
        <p:nvGrpSpPr>
          <p:cNvPr id="77840" name="Group 46">
            <a:extLst>
              <a:ext uri="{FF2B5EF4-FFF2-40B4-BE49-F238E27FC236}">
                <a16:creationId xmlns:a16="http://schemas.microsoft.com/office/drawing/2014/main" id="{115EECA1-2206-3F2B-8005-BAA9176F8DCE}"/>
              </a:ext>
            </a:extLst>
          </p:cNvPr>
          <p:cNvGrpSpPr>
            <a:grpSpLocks/>
          </p:cNvGrpSpPr>
          <p:nvPr/>
        </p:nvGrpSpPr>
        <p:grpSpPr bwMode="auto">
          <a:xfrm>
            <a:off x="6916738" y="3871913"/>
            <a:ext cx="1374775" cy="127000"/>
            <a:chOff x="1409" y="1248"/>
            <a:chExt cx="800" cy="80"/>
          </a:xfrm>
        </p:grpSpPr>
        <p:sp>
          <p:nvSpPr>
            <p:cNvPr id="77842" name="Rectangle 47">
              <a:extLst>
                <a:ext uri="{FF2B5EF4-FFF2-40B4-BE49-F238E27FC236}">
                  <a16:creationId xmlns:a16="http://schemas.microsoft.com/office/drawing/2014/main" id="{98865C07-C75F-9199-3134-D97C67FE3E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9" y="1256"/>
              <a:ext cx="56" cy="40"/>
            </a:xfrm>
            <a:prstGeom prst="rect">
              <a:avLst/>
            </a:prstGeom>
            <a:solidFill>
              <a:srgbClr val="9966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43" name="Rectangle 48">
              <a:extLst>
                <a:ext uri="{FF2B5EF4-FFF2-40B4-BE49-F238E27FC236}">
                  <a16:creationId xmlns:a16="http://schemas.microsoft.com/office/drawing/2014/main" id="{961FF33C-7A9F-A445-0E0A-A9FA7B3530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3" y="1256"/>
              <a:ext cx="56" cy="40"/>
            </a:xfrm>
            <a:prstGeom prst="rect">
              <a:avLst/>
            </a:prstGeom>
            <a:solidFill>
              <a:srgbClr val="9966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44" name="Rectangle 49">
              <a:extLst>
                <a:ext uri="{FF2B5EF4-FFF2-40B4-BE49-F238E27FC236}">
                  <a16:creationId xmlns:a16="http://schemas.microsoft.com/office/drawing/2014/main" id="{11833457-0854-D6F7-C304-C44B3E568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248"/>
              <a:ext cx="56" cy="40"/>
            </a:xfrm>
            <a:prstGeom prst="rect">
              <a:avLst/>
            </a:prstGeom>
            <a:solidFill>
              <a:srgbClr val="9966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45" name="Rectangle 50">
              <a:extLst>
                <a:ext uri="{FF2B5EF4-FFF2-40B4-BE49-F238E27FC236}">
                  <a16:creationId xmlns:a16="http://schemas.microsoft.com/office/drawing/2014/main" id="{BA9132BF-537A-8F9E-AC6A-B1ADBD4D4D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1" y="1256"/>
              <a:ext cx="56" cy="40"/>
            </a:xfrm>
            <a:prstGeom prst="rect">
              <a:avLst/>
            </a:prstGeom>
            <a:solidFill>
              <a:srgbClr val="9966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46" name="Rectangle 51">
              <a:extLst>
                <a:ext uri="{FF2B5EF4-FFF2-40B4-BE49-F238E27FC236}">
                  <a16:creationId xmlns:a16="http://schemas.microsoft.com/office/drawing/2014/main" id="{80617E24-13FC-5C98-7430-BA4BF9FC1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" y="1264"/>
              <a:ext cx="56" cy="40"/>
            </a:xfrm>
            <a:prstGeom prst="rect">
              <a:avLst/>
            </a:prstGeom>
            <a:solidFill>
              <a:srgbClr val="9966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47" name="Rectangle 52">
              <a:extLst>
                <a:ext uri="{FF2B5EF4-FFF2-40B4-BE49-F238E27FC236}">
                  <a16:creationId xmlns:a16="http://schemas.microsoft.com/office/drawing/2014/main" id="{208BEB2D-4213-DE6A-3AA7-A137E9BA4B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5" y="1264"/>
              <a:ext cx="56" cy="40"/>
            </a:xfrm>
            <a:prstGeom prst="rect">
              <a:avLst/>
            </a:prstGeom>
            <a:solidFill>
              <a:srgbClr val="9966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48" name="Rectangle 53">
              <a:extLst>
                <a:ext uri="{FF2B5EF4-FFF2-40B4-BE49-F238E27FC236}">
                  <a16:creationId xmlns:a16="http://schemas.microsoft.com/office/drawing/2014/main" id="{F73B121F-7E43-E597-EC44-99EB5C448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1" y="1272"/>
              <a:ext cx="56" cy="40"/>
            </a:xfrm>
            <a:prstGeom prst="rect">
              <a:avLst/>
            </a:prstGeom>
            <a:solidFill>
              <a:srgbClr val="9966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49" name="Rectangle 54">
              <a:extLst>
                <a:ext uri="{FF2B5EF4-FFF2-40B4-BE49-F238E27FC236}">
                  <a16:creationId xmlns:a16="http://schemas.microsoft.com/office/drawing/2014/main" id="{2D2B5426-EE65-412E-10E4-0222F3D6B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5" y="1280"/>
              <a:ext cx="56" cy="40"/>
            </a:xfrm>
            <a:prstGeom prst="rect">
              <a:avLst/>
            </a:prstGeom>
            <a:solidFill>
              <a:srgbClr val="9966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50" name="Rectangle 55">
              <a:extLst>
                <a:ext uri="{FF2B5EF4-FFF2-40B4-BE49-F238E27FC236}">
                  <a16:creationId xmlns:a16="http://schemas.microsoft.com/office/drawing/2014/main" id="{4F4AC014-FEB0-C7E9-0759-F7B7469863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1" y="1256"/>
              <a:ext cx="56" cy="40"/>
            </a:xfrm>
            <a:prstGeom prst="rect">
              <a:avLst/>
            </a:prstGeom>
            <a:solidFill>
              <a:srgbClr val="9966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51" name="Rectangle 56">
              <a:extLst>
                <a:ext uri="{FF2B5EF4-FFF2-40B4-BE49-F238E27FC236}">
                  <a16:creationId xmlns:a16="http://schemas.microsoft.com/office/drawing/2014/main" id="{63C9CB63-7D39-F15F-6D3B-D88B90FF7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3" y="1288"/>
              <a:ext cx="56" cy="40"/>
            </a:xfrm>
            <a:prstGeom prst="rect">
              <a:avLst/>
            </a:prstGeom>
            <a:solidFill>
              <a:srgbClr val="9966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52" name="Rectangle 57">
              <a:extLst>
                <a:ext uri="{FF2B5EF4-FFF2-40B4-BE49-F238E27FC236}">
                  <a16:creationId xmlns:a16="http://schemas.microsoft.com/office/drawing/2014/main" id="{55456D36-4C90-F4A8-3DB7-C715E69D49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9" y="1288"/>
              <a:ext cx="56" cy="40"/>
            </a:xfrm>
            <a:prstGeom prst="rect">
              <a:avLst/>
            </a:prstGeom>
            <a:solidFill>
              <a:srgbClr val="9966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53" name="Rectangle 58">
              <a:extLst>
                <a:ext uri="{FF2B5EF4-FFF2-40B4-BE49-F238E27FC236}">
                  <a16:creationId xmlns:a16="http://schemas.microsoft.com/office/drawing/2014/main" id="{0FD2E0DF-DEEC-6838-53FE-C2A9BBB35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3" y="1288"/>
              <a:ext cx="56" cy="40"/>
            </a:xfrm>
            <a:prstGeom prst="rect">
              <a:avLst/>
            </a:prstGeom>
            <a:solidFill>
              <a:srgbClr val="9966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77854" name="Rectangle 59">
              <a:extLst>
                <a:ext uri="{FF2B5EF4-FFF2-40B4-BE49-F238E27FC236}">
                  <a16:creationId xmlns:a16="http://schemas.microsoft.com/office/drawing/2014/main" id="{8EDEA1CF-9A2A-7FB3-BFAC-623739448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9" y="1272"/>
              <a:ext cx="56" cy="40"/>
            </a:xfrm>
            <a:prstGeom prst="rect">
              <a:avLst/>
            </a:prstGeom>
            <a:solidFill>
              <a:srgbClr val="9966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</p:grpSp>
      <p:sp>
        <p:nvSpPr>
          <p:cNvPr id="77841" name="Rectangle 2">
            <a:extLst>
              <a:ext uri="{FF2B5EF4-FFF2-40B4-BE49-F238E27FC236}">
                <a16:creationId xmlns:a16="http://schemas.microsoft.com/office/drawing/2014/main" id="{E7DC06A7-19F6-2B69-EF6F-F5C51309ED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Modelling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4" descr="floc">
            <a:extLst>
              <a:ext uri="{FF2B5EF4-FFF2-40B4-BE49-F238E27FC236}">
                <a16:creationId xmlns:a16="http://schemas.microsoft.com/office/drawing/2014/main" id="{0392E93F-4F1A-8805-06D2-E038F3BA9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8" y="1557338"/>
            <a:ext cx="6624637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5" name="Rectangle 2">
            <a:extLst>
              <a:ext uri="{FF2B5EF4-FFF2-40B4-BE49-F238E27FC236}">
                <a16:creationId xmlns:a16="http://schemas.microsoft.com/office/drawing/2014/main" id="{A52FB418-EF90-1280-5AD2-3602FD2448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Modelling</a:t>
            </a:r>
          </a:p>
        </p:txBody>
      </p:sp>
      <p:sp>
        <p:nvSpPr>
          <p:cNvPr id="79876" name="TextBox 1">
            <a:extLst>
              <a:ext uri="{FF2B5EF4-FFF2-40B4-BE49-F238E27FC236}">
                <a16:creationId xmlns:a16="http://schemas.microsoft.com/office/drawing/2014/main" id="{4E614AE0-1BBD-2077-806E-85EBA40C4B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7663" y="5732463"/>
            <a:ext cx="37703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nl-NL" altLang="nl-NL" sz="900">
                <a:solidFill>
                  <a:srgbClr val="222222"/>
                </a:solidFill>
                <a:latin typeface="Arial" panose="020B0604020202020204" pitchFamily="34" charset="0"/>
              </a:rPr>
              <a:t>Martins, A. M., Picioreanu, C., Heijnen, J. J., &amp; Van Loosdrecht, M. C. (2004). Three-dimensional dual-morphotype species modeling of activated sludge flocs. </a:t>
            </a:r>
            <a:r>
              <a:rPr lang="nl-NL" altLang="nl-NL" sz="900" i="1">
                <a:solidFill>
                  <a:srgbClr val="222222"/>
                </a:solidFill>
                <a:latin typeface="Arial" panose="020B0604020202020204" pitchFamily="34" charset="0"/>
              </a:rPr>
              <a:t>Environmental science &amp; technology</a:t>
            </a:r>
            <a:r>
              <a:rPr lang="nl-NL" altLang="nl-NL" sz="900">
                <a:solidFill>
                  <a:srgbClr val="222222"/>
                </a:solidFill>
                <a:latin typeface="Arial" panose="020B0604020202020204" pitchFamily="34" charset="0"/>
              </a:rPr>
              <a:t>, </a:t>
            </a:r>
            <a:r>
              <a:rPr lang="nl-NL" altLang="nl-NL" sz="900" i="1">
                <a:solidFill>
                  <a:srgbClr val="222222"/>
                </a:solidFill>
                <a:latin typeface="Arial" panose="020B0604020202020204" pitchFamily="34" charset="0"/>
              </a:rPr>
              <a:t>38</a:t>
            </a:r>
            <a:r>
              <a:rPr lang="nl-NL" altLang="nl-NL" sz="900">
                <a:solidFill>
                  <a:srgbClr val="222222"/>
                </a:solidFill>
                <a:latin typeface="Arial" panose="020B0604020202020204" pitchFamily="34" charset="0"/>
              </a:rPr>
              <a:t>(21), 5632-5641.</a:t>
            </a:r>
            <a:endParaRPr lang="nl-NL" altLang="nl-NL" sz="900">
              <a:latin typeface="Roboto Slab" pitchFamily="2" charset="0"/>
              <a:cs typeface="Roboto Slab" pitchFamily="2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4">
            <a:extLst>
              <a:ext uri="{FF2B5EF4-FFF2-40B4-BE49-F238E27FC236}">
                <a16:creationId xmlns:a16="http://schemas.microsoft.com/office/drawing/2014/main" id="{7EA0CFFA-0F87-EADF-36DD-BBAF9AFD1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2138363"/>
            <a:ext cx="320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764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3241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971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886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343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800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000">
                <a:latin typeface="Roboto Slab" pitchFamily="2" charset="0"/>
                <a:cs typeface="Roboto Slab" pitchFamily="2" charset="0"/>
              </a:rPr>
              <a:t>Low [O</a:t>
            </a:r>
            <a:r>
              <a:rPr lang="en-US" altLang="en-US" sz="2000" baseline="-25000">
                <a:latin typeface="Roboto Slab" pitchFamily="2" charset="0"/>
                <a:cs typeface="Roboto Slab" pitchFamily="2" charset="0"/>
              </a:rPr>
              <a:t>2</a:t>
            </a:r>
            <a:r>
              <a:rPr lang="en-US" altLang="en-US" sz="2000">
                <a:latin typeface="Roboto Slab" pitchFamily="2" charset="0"/>
                <a:cs typeface="Roboto Slab" pitchFamily="2" charset="0"/>
              </a:rPr>
              <a:t>]: 0.2 mgO</a:t>
            </a:r>
            <a:r>
              <a:rPr lang="en-US" altLang="en-US" sz="2000" baseline="-25000">
                <a:latin typeface="Roboto Slab" pitchFamily="2" charset="0"/>
                <a:cs typeface="Roboto Slab" pitchFamily="2" charset="0"/>
              </a:rPr>
              <a:t>2</a:t>
            </a:r>
            <a:r>
              <a:rPr lang="en-US" altLang="en-US" sz="2000">
                <a:latin typeface="Roboto Slab" pitchFamily="2" charset="0"/>
                <a:cs typeface="Roboto Slab" pitchFamily="2" charset="0"/>
              </a:rPr>
              <a:t>/l</a:t>
            </a:r>
          </a:p>
        </p:txBody>
      </p:sp>
      <p:sp>
        <p:nvSpPr>
          <p:cNvPr id="81923" name="Text Box 5">
            <a:extLst>
              <a:ext uri="{FF2B5EF4-FFF2-40B4-BE49-F238E27FC236}">
                <a16:creationId xmlns:a16="http://schemas.microsoft.com/office/drawing/2014/main" id="{E7FC6674-0209-ED20-7F34-9B2264AE9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175" y="3132138"/>
            <a:ext cx="3632200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334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5811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2288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8765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3337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7909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2481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7053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>
                <a:latin typeface="Roboto Slab" pitchFamily="2" charset="0"/>
                <a:cs typeface="Roboto Slab" pitchFamily="2" charset="0"/>
              </a:rPr>
              <a:t>Strong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>
                <a:latin typeface="Roboto Slab" pitchFamily="2" charset="0"/>
                <a:cs typeface="Roboto Slab" pitchFamily="2" charset="0"/>
              </a:rPr>
              <a:t>micro-gradients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>
                <a:latin typeface="Roboto Slab" pitchFamily="2" charset="0"/>
                <a:cs typeface="Roboto Slab" pitchFamily="2" charset="0"/>
              </a:rPr>
              <a:t>of substrate concentration</a:t>
            </a:r>
          </a:p>
        </p:txBody>
      </p:sp>
      <p:pic>
        <p:nvPicPr>
          <p:cNvPr id="81924" name="Picture 6">
            <a:extLst>
              <a:ext uri="{FF2B5EF4-FFF2-40B4-BE49-F238E27FC236}">
                <a16:creationId xmlns:a16="http://schemas.microsoft.com/office/drawing/2014/main" id="{F03F5445-BE4F-7D52-7D32-B7ED9C37C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975" y="2119313"/>
            <a:ext cx="4800600" cy="476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25" name="Oval 7">
            <a:extLst>
              <a:ext uri="{FF2B5EF4-FFF2-40B4-BE49-F238E27FC236}">
                <a16:creationId xmlns:a16="http://schemas.microsoft.com/office/drawing/2014/main" id="{5E0F72A7-75D0-B9E6-88B1-8F058BEE33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3575" y="4143375"/>
            <a:ext cx="609600" cy="838200"/>
          </a:xfrm>
          <a:prstGeom prst="ellipse">
            <a:avLst/>
          </a:prstGeom>
          <a:noFill/>
          <a:ln w="508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81926" name="Text Box 8">
            <a:extLst>
              <a:ext uri="{FF2B5EF4-FFF2-40B4-BE49-F238E27FC236}">
                <a16:creationId xmlns:a16="http://schemas.microsoft.com/office/drawing/2014/main" id="{E431FDE5-49DE-DFB9-179A-F382ED145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7213" y="2119313"/>
            <a:ext cx="4568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764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3241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971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886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343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800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000">
                <a:latin typeface="Roboto Slab" pitchFamily="2" charset="0"/>
                <a:cs typeface="Roboto Slab" pitchFamily="2" charset="0"/>
              </a:rPr>
              <a:t>Floc-formers and filaments</a:t>
            </a:r>
            <a:endParaRPr lang="en-US" altLang="en-US" sz="2000" baseline="300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81927" name="Oval 9">
            <a:extLst>
              <a:ext uri="{FF2B5EF4-FFF2-40B4-BE49-F238E27FC236}">
                <a16:creationId xmlns:a16="http://schemas.microsoft.com/office/drawing/2014/main" id="{16F5DD8B-0EB5-0990-FC06-7B89B7C786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0575" y="3228975"/>
            <a:ext cx="838200" cy="838200"/>
          </a:xfrm>
          <a:prstGeom prst="ellipse">
            <a:avLst/>
          </a:prstGeom>
          <a:noFill/>
          <a:ln w="508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81928" name="Oval 10">
            <a:extLst>
              <a:ext uri="{FF2B5EF4-FFF2-40B4-BE49-F238E27FC236}">
                <a16:creationId xmlns:a16="http://schemas.microsoft.com/office/drawing/2014/main" id="{18A8E0B7-C99F-325C-16E2-ECF281AB7A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2775" y="5133975"/>
            <a:ext cx="609600" cy="609600"/>
          </a:xfrm>
          <a:prstGeom prst="ellipse">
            <a:avLst/>
          </a:prstGeom>
          <a:noFill/>
          <a:ln w="508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81929" name="Oval 11">
            <a:extLst>
              <a:ext uri="{FF2B5EF4-FFF2-40B4-BE49-F238E27FC236}">
                <a16:creationId xmlns:a16="http://schemas.microsoft.com/office/drawing/2014/main" id="{2516054D-B7DB-D51C-161C-4CF63E8FED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6575" y="3076575"/>
            <a:ext cx="609600" cy="685800"/>
          </a:xfrm>
          <a:prstGeom prst="ellipse">
            <a:avLst/>
          </a:prstGeom>
          <a:noFill/>
          <a:ln w="508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81930" name="Oval 12">
            <a:extLst>
              <a:ext uri="{FF2B5EF4-FFF2-40B4-BE49-F238E27FC236}">
                <a16:creationId xmlns:a16="http://schemas.microsoft.com/office/drawing/2014/main" id="{BCDCDAF6-4799-0AD7-1A95-60F47CE29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2775" y="5133975"/>
            <a:ext cx="609600" cy="609600"/>
          </a:xfrm>
          <a:prstGeom prst="ellipse">
            <a:avLst/>
          </a:prstGeom>
          <a:noFill/>
          <a:ln w="508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81931" name="Rectangle 2">
            <a:extLst>
              <a:ext uri="{FF2B5EF4-FFF2-40B4-BE49-F238E27FC236}">
                <a16:creationId xmlns:a16="http://schemas.microsoft.com/office/drawing/2014/main" id="{B5D52DC7-81DE-69BE-AE91-53E549AE0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54530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Modelling</a:t>
            </a:r>
          </a:p>
        </p:txBody>
      </p:sp>
      <p:sp>
        <p:nvSpPr>
          <p:cNvPr id="81932" name="TextBox 1">
            <a:extLst>
              <a:ext uri="{FF2B5EF4-FFF2-40B4-BE49-F238E27FC236}">
                <a16:creationId xmlns:a16="http://schemas.microsoft.com/office/drawing/2014/main" id="{2F9E418A-A31D-7451-1FA4-6F43F77432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28025" y="5743575"/>
            <a:ext cx="3768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nl-NL" altLang="nl-NL" sz="900">
                <a:solidFill>
                  <a:srgbClr val="222222"/>
                </a:solidFill>
                <a:latin typeface="Arial" panose="020B0604020202020204" pitchFamily="34" charset="0"/>
              </a:rPr>
              <a:t>Martins, A. M., Picioreanu, C., Heijnen, J. J., &amp; Van Loosdrecht, M. C. (2004). Three-dimensional dual-morphotype species modeling of activated sludge flocs. </a:t>
            </a:r>
            <a:r>
              <a:rPr lang="nl-NL" altLang="nl-NL" sz="900" i="1">
                <a:solidFill>
                  <a:srgbClr val="222222"/>
                </a:solidFill>
                <a:latin typeface="Arial" panose="020B0604020202020204" pitchFamily="34" charset="0"/>
              </a:rPr>
              <a:t>Environmental science &amp; technology</a:t>
            </a:r>
            <a:r>
              <a:rPr lang="nl-NL" altLang="nl-NL" sz="900">
                <a:solidFill>
                  <a:srgbClr val="222222"/>
                </a:solidFill>
                <a:latin typeface="Arial" panose="020B0604020202020204" pitchFamily="34" charset="0"/>
              </a:rPr>
              <a:t>, </a:t>
            </a:r>
            <a:r>
              <a:rPr lang="nl-NL" altLang="nl-NL" sz="900" i="1">
                <a:solidFill>
                  <a:srgbClr val="222222"/>
                </a:solidFill>
                <a:latin typeface="Arial" panose="020B0604020202020204" pitchFamily="34" charset="0"/>
              </a:rPr>
              <a:t>38</a:t>
            </a:r>
            <a:r>
              <a:rPr lang="nl-NL" altLang="nl-NL" sz="900">
                <a:solidFill>
                  <a:srgbClr val="222222"/>
                </a:solidFill>
                <a:latin typeface="Arial" panose="020B0604020202020204" pitchFamily="34" charset="0"/>
              </a:rPr>
              <a:t>(21), 5632-5641.</a:t>
            </a:r>
            <a:endParaRPr lang="nl-NL" altLang="nl-NL" sz="900">
              <a:latin typeface="Roboto Slab" pitchFamily="2" charset="0"/>
              <a:cs typeface="Roboto Slab" pitchFamily="2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8">
            <a:extLst>
              <a:ext uri="{FF2B5EF4-FFF2-40B4-BE49-F238E27FC236}">
                <a16:creationId xmlns:a16="http://schemas.microsoft.com/office/drawing/2014/main" id="{4C034CC3-6B15-B6E0-2A00-1949F4C05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963" y="1906588"/>
            <a:ext cx="6318250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1239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7716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4193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306705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5242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9814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4386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89585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None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General </a:t>
            </a:r>
            <a:r>
              <a:rPr lang="en-US" altLang="en-US" sz="2400" dirty="0">
                <a:solidFill>
                  <a:srgbClr val="92D050"/>
                </a:solidFill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reason</a:t>
            </a: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for sludge bulking is the combination of bacterial morphology and gradients of substrate concentration in sludge flocs (micro-gradients) due to diffusion-reaction-growth processes.</a:t>
            </a:r>
          </a:p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90000"/>
            </a:pP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General </a:t>
            </a:r>
            <a:r>
              <a:rPr lang="en-US" altLang="en-US" sz="2400" dirty="0">
                <a:solidFill>
                  <a:srgbClr val="92D050"/>
                </a:solidFill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solution</a:t>
            </a:r>
            <a:r>
              <a:rPr lang="en-US" altLang="en-US" sz="2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is application of plug-flow (selector) systems properly designed, controlled, and operated.</a:t>
            </a:r>
            <a:endParaRPr lang="en-GB" altLang="en-US" sz="2400" dirty="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None/>
            </a:pPr>
            <a:endParaRPr lang="en-GB" altLang="en-US" sz="2400" dirty="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sp>
        <p:nvSpPr>
          <p:cNvPr id="83971" name="Rectangle 2">
            <a:extLst>
              <a:ext uri="{FF2B5EF4-FFF2-40B4-BE49-F238E27FC236}">
                <a16:creationId xmlns:a16="http://schemas.microsoft.com/office/drawing/2014/main" id="{1615865F-56A3-4253-4946-E2D430D1E9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646129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 dirty="0">
                <a:latin typeface="Roboto Slab" pitchFamily="2" charset="0"/>
                <a:cs typeface="Roboto Slab" pitchFamily="2" charset="0"/>
              </a:rPr>
              <a:t>Conclusion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4" y="857251"/>
            <a:ext cx="601159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1400" dirty="0">
                <a:solidFill>
                  <a:prstClr val="white"/>
                </a:solidFill>
                <a:latin typeface="Roboto Slab" pitchFamily="2" charset="0"/>
                <a:ea typeface="Roboto Slab" pitchFamily="2" charset="0"/>
              </a:rPr>
              <a:t>Course on </a:t>
            </a:r>
            <a:r>
              <a:rPr lang="en-US" altLang="en-US" sz="1400" dirty="0">
                <a:solidFill>
                  <a:srgbClr val="FFFFFF"/>
                </a:solidFill>
                <a:latin typeface="Roboto Slab" pitchFamily="2" charset="0"/>
                <a:cs typeface="Roboto Slab" pitchFamily="2" charset="0"/>
              </a:rPr>
              <a:t>Bulking Sludge</a:t>
            </a:r>
            <a:endParaRPr lang="en-US" altLang="en-US" sz="2000" dirty="0">
              <a:solidFill>
                <a:srgbClr val="000000"/>
              </a:solidFill>
              <a:latin typeface="Roboto Slab" pitchFamily="2" charset="0"/>
              <a:cs typeface="Roboto Slab" pitchFamily="2" charset="0"/>
            </a:endParaRPr>
          </a:p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Acknowledgments</a:t>
            </a:r>
            <a:endParaRPr lang="en-US" sz="36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" altLang="zh-CN" sz="14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5B674C8-ED63-43E8-940D-38CB6F13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D85F53FA-F3BD-439A-9C7D-11AF7DE498E3}" type="slidenum">
              <a:rPr lang="en-GB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26</a:t>
            </a:fld>
            <a:endParaRPr lang="en-GB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8695BC-AF42-4679-A672-B6A9E994C1B8}"/>
              </a:ext>
            </a:extLst>
          </p:cNvPr>
          <p:cNvSpPr txBox="1"/>
          <p:nvPr/>
        </p:nvSpPr>
        <p:spPr>
          <a:xfrm>
            <a:off x="5689372" y="2176395"/>
            <a:ext cx="37479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1" hangingPunct="1">
              <a:defRPr/>
            </a:pPr>
            <a:endParaRPr lang="en-US" sz="16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  <a:p>
            <a:pPr defTabSz="609585" eaLnBrk="1" hangingPunct="1">
              <a:defRPr/>
            </a:pPr>
            <a:r>
              <a:rPr lang="en-US" sz="1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Cristian Picioreanu</a:t>
            </a:r>
          </a:p>
          <a:p>
            <a:pPr defTabSz="609585" eaLnBrk="1" hangingPunct="1">
              <a:defRPr/>
            </a:pPr>
            <a:r>
              <a:rPr lang="en-US" sz="1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Antonio </a:t>
            </a:r>
            <a:r>
              <a:rPr lang="en-GB" sz="1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Martins </a:t>
            </a:r>
            <a:endParaRPr lang="en-US" sz="16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  <a:p>
            <a:pPr defTabSz="609585" eaLnBrk="1" hangingPunct="1">
              <a:defRPr/>
            </a:pPr>
            <a:endParaRPr lang="en-US" sz="16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1795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>
            <a:extLst>
              <a:ext uri="{FF2B5EF4-FFF2-40B4-BE49-F238E27FC236}">
                <a16:creationId xmlns:a16="http://schemas.microsoft.com/office/drawing/2014/main" id="{2E2BFEE3-79BA-6A44-2E78-DC58C3038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Group 159">
            <a:extLst>
              <a:ext uri="{FF2B5EF4-FFF2-40B4-BE49-F238E27FC236}">
                <a16:creationId xmlns:a16="http://schemas.microsoft.com/office/drawing/2014/main" id="{8CDD2667-8319-CC59-CACB-11CA69A867E8}"/>
              </a:ext>
            </a:extLst>
          </p:cNvPr>
          <p:cNvGrpSpPr>
            <a:grpSpLocks/>
          </p:cNvGrpSpPr>
          <p:nvPr/>
        </p:nvGrpSpPr>
        <p:grpSpPr bwMode="auto">
          <a:xfrm>
            <a:off x="-22225" y="1557338"/>
            <a:ext cx="7054850" cy="5305425"/>
            <a:chOff x="158" y="210"/>
            <a:chExt cx="4830" cy="3793"/>
          </a:xfrm>
        </p:grpSpPr>
        <p:pic>
          <p:nvPicPr>
            <p:cNvPr id="38921" name="Picture 157" descr="rwzi Apeldoorn03">
              <a:extLst>
                <a:ext uri="{FF2B5EF4-FFF2-40B4-BE49-F238E27FC236}">
                  <a16:creationId xmlns:a16="http://schemas.microsoft.com/office/drawing/2014/main" id="{36DC98EB-3F8C-7AE0-ABC2-EE95397417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210"/>
              <a:ext cx="4830" cy="37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38922" name="Picture 158">
              <a:extLst>
                <a:ext uri="{FF2B5EF4-FFF2-40B4-BE49-F238E27FC236}">
                  <a16:creationId xmlns:a16="http://schemas.microsoft.com/office/drawing/2014/main" id="{0F1C8311-3389-F76F-AD89-C05EDF220D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2342"/>
              <a:ext cx="4830" cy="1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8915" name="Group 160">
            <a:extLst>
              <a:ext uri="{FF2B5EF4-FFF2-40B4-BE49-F238E27FC236}">
                <a16:creationId xmlns:a16="http://schemas.microsoft.com/office/drawing/2014/main" id="{8C8CF7C1-0A58-54C8-4072-A42891C51923}"/>
              </a:ext>
            </a:extLst>
          </p:cNvPr>
          <p:cNvGrpSpPr>
            <a:grpSpLocks/>
          </p:cNvGrpSpPr>
          <p:nvPr/>
        </p:nvGrpSpPr>
        <p:grpSpPr bwMode="auto">
          <a:xfrm>
            <a:off x="7778750" y="5164138"/>
            <a:ext cx="865188" cy="655637"/>
            <a:chOff x="158" y="210"/>
            <a:chExt cx="4830" cy="3793"/>
          </a:xfrm>
        </p:grpSpPr>
        <p:pic>
          <p:nvPicPr>
            <p:cNvPr id="38919" name="Picture 161" descr="rwzi Apeldoorn03">
              <a:extLst>
                <a:ext uri="{FF2B5EF4-FFF2-40B4-BE49-F238E27FC236}">
                  <a16:creationId xmlns:a16="http://schemas.microsoft.com/office/drawing/2014/main" id="{275D4A16-D7EB-D46E-B9E3-EC4996E58A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210"/>
              <a:ext cx="4830" cy="37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38920" name="Picture 162">
              <a:extLst>
                <a:ext uri="{FF2B5EF4-FFF2-40B4-BE49-F238E27FC236}">
                  <a16:creationId xmlns:a16="http://schemas.microsoft.com/office/drawing/2014/main" id="{C8584ABF-7663-60F8-57F8-8F2504B2F4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2342"/>
              <a:ext cx="4830" cy="1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8916" name="Text Box 164">
            <a:extLst>
              <a:ext uri="{FF2B5EF4-FFF2-40B4-BE49-F238E27FC236}">
                <a16:creationId xmlns:a16="http://schemas.microsoft.com/office/drawing/2014/main" id="{62F69488-B36B-FA0D-E357-C7060EE64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1575" y="2644775"/>
            <a:ext cx="77787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9600" b="1">
                <a:solidFill>
                  <a:srgbClr val="92D050"/>
                </a:solidFill>
                <a:latin typeface="Roboto Slab" pitchFamily="2" charset="0"/>
                <a:cs typeface="Roboto Slab" pitchFamily="2" charset="0"/>
              </a:rPr>
              <a:t>?</a:t>
            </a:r>
          </a:p>
        </p:txBody>
      </p:sp>
      <p:sp>
        <p:nvSpPr>
          <p:cNvPr id="2" name="Arrow: Bent-Up 1">
            <a:extLst>
              <a:ext uri="{FF2B5EF4-FFF2-40B4-BE49-F238E27FC236}">
                <a16:creationId xmlns:a16="http://schemas.microsoft.com/office/drawing/2014/main" id="{E544A9F1-5575-6FF1-3B66-73C8641582E3}"/>
              </a:ext>
            </a:extLst>
          </p:cNvPr>
          <p:cNvSpPr/>
          <p:nvPr/>
        </p:nvSpPr>
        <p:spPr>
          <a:xfrm flipV="1">
            <a:off x="7335838" y="4032250"/>
            <a:ext cx="1149350" cy="1076325"/>
          </a:xfrm>
          <a:prstGeom prst="bentUp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8918" name="Rectangle 2">
            <a:extLst>
              <a:ext uri="{FF2B5EF4-FFF2-40B4-BE49-F238E27FC236}">
                <a16:creationId xmlns:a16="http://schemas.microsoft.com/office/drawing/2014/main" id="{CFE07CE4-016A-1618-5AB6-EE120F07C0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82613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Scale-down approach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159">
            <a:extLst>
              <a:ext uri="{FF2B5EF4-FFF2-40B4-BE49-F238E27FC236}">
                <a16:creationId xmlns:a16="http://schemas.microsoft.com/office/drawing/2014/main" id="{41679192-5DDD-0C33-D7EF-C9EE10AC20F5}"/>
              </a:ext>
            </a:extLst>
          </p:cNvPr>
          <p:cNvGrpSpPr>
            <a:grpSpLocks/>
          </p:cNvGrpSpPr>
          <p:nvPr/>
        </p:nvGrpSpPr>
        <p:grpSpPr bwMode="auto">
          <a:xfrm>
            <a:off x="-22225" y="1557338"/>
            <a:ext cx="7054850" cy="5305425"/>
            <a:chOff x="158" y="210"/>
            <a:chExt cx="4830" cy="3793"/>
          </a:xfrm>
        </p:grpSpPr>
        <p:pic>
          <p:nvPicPr>
            <p:cNvPr id="40965" name="Picture 157" descr="rwzi Apeldoorn03">
              <a:extLst>
                <a:ext uri="{FF2B5EF4-FFF2-40B4-BE49-F238E27FC236}">
                  <a16:creationId xmlns:a16="http://schemas.microsoft.com/office/drawing/2014/main" id="{A123B5D3-411F-AE4D-9159-4B6DC066D9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210"/>
              <a:ext cx="4830" cy="37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40966" name="Picture 158">
              <a:extLst>
                <a:ext uri="{FF2B5EF4-FFF2-40B4-BE49-F238E27FC236}">
                  <a16:creationId xmlns:a16="http://schemas.microsoft.com/office/drawing/2014/main" id="{A7E14280-498C-D2E6-09D1-122B5A245C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2342"/>
              <a:ext cx="4830" cy="1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0963" name="Rectangle 2">
            <a:extLst>
              <a:ext uri="{FF2B5EF4-FFF2-40B4-BE49-F238E27FC236}">
                <a16:creationId xmlns:a16="http://schemas.microsoft.com/office/drawing/2014/main" id="{0FF08AEC-471E-4CE9-9777-6E6CC7FF60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82613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Scale-down approach</a:t>
            </a:r>
          </a:p>
        </p:txBody>
      </p:sp>
      <p:sp>
        <p:nvSpPr>
          <p:cNvPr id="11" name="Text Box 11">
            <a:extLst>
              <a:ext uri="{FF2B5EF4-FFF2-40B4-BE49-F238E27FC236}">
                <a16:creationId xmlns:a16="http://schemas.microsoft.com/office/drawing/2014/main" id="{C9F8BB65-0018-1BBE-48A3-8C8EE49EE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6225" y="2832100"/>
            <a:ext cx="3671888" cy="34163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Make a system where bacteria experience the same as on large scale</a:t>
            </a:r>
          </a:p>
          <a:p>
            <a:pPr eaLnBrk="1" hangingPunct="1">
              <a:defRPr/>
            </a:pPr>
            <a:endParaRPr lang="en-GB" altLang="en-US" sz="2400" dirty="0">
              <a:latin typeface="Roboto Slab" pitchFamily="2" charset="0"/>
              <a:ea typeface="Roboto Slab" pitchFamily="2" charset="0"/>
              <a:cs typeface="Roboto Slab" pitchFamily="2" charset="0"/>
            </a:endParaRPr>
          </a:p>
          <a:p>
            <a:pPr marL="342900" indent="-342900" eaLnBrk="1" hangingPunct="1"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Regime analysis</a:t>
            </a:r>
          </a:p>
          <a:p>
            <a:pPr marL="342900" indent="-342900" eaLnBrk="1" hangingPunct="1"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Time constants</a:t>
            </a:r>
          </a:p>
          <a:p>
            <a:pPr marL="342900" indent="-342900" eaLnBrk="1" hangingPunct="1">
              <a:buClr>
                <a:srgbClr val="92D050"/>
              </a:buClr>
              <a:buFont typeface="Wingdings" panose="05000000000000000000" pitchFamily="2" charset="2"/>
              <a:buChar char="§"/>
              <a:defRPr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Select substrate</a:t>
            </a:r>
          </a:p>
          <a:p>
            <a:pPr eaLnBrk="1" hangingPunct="1">
              <a:buFontTx/>
              <a:buChar char="-"/>
              <a:defRPr/>
            </a:pPr>
            <a:endParaRPr lang="en-GB" altLang="en-US" sz="2400" dirty="0">
              <a:latin typeface="Roboto Slab" pitchFamily="2" charset="0"/>
              <a:ea typeface="Roboto Slab" pitchFamily="2" charset="0"/>
              <a:cs typeface="Roboto Slab" pitchFamily="2" charset="0"/>
            </a:endParaRPr>
          </a:p>
          <a:p>
            <a:pPr eaLnBrk="1" hangingPunct="1">
              <a:defRPr/>
            </a:pPr>
            <a:r>
              <a:rPr lang="en-GB" altLang="en-US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SBR is ideal tool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1" name="Group 5">
            <a:extLst>
              <a:ext uri="{FF2B5EF4-FFF2-40B4-BE49-F238E27FC236}">
                <a16:creationId xmlns:a16="http://schemas.microsoft.com/office/drawing/2014/main" id="{EF5D91FF-7681-B291-0ED8-4602ED0676E8}"/>
              </a:ext>
            </a:extLst>
          </p:cNvPr>
          <p:cNvGrpSpPr>
            <a:grpSpLocks/>
          </p:cNvGrpSpPr>
          <p:nvPr/>
        </p:nvGrpSpPr>
        <p:grpSpPr bwMode="auto">
          <a:xfrm>
            <a:off x="1922463" y="3055938"/>
            <a:ext cx="6159500" cy="995362"/>
            <a:chOff x="1176" y="1804"/>
            <a:chExt cx="3880" cy="627"/>
          </a:xfrm>
        </p:grpSpPr>
        <p:sp>
          <p:nvSpPr>
            <p:cNvPr id="43162" name="Text Box 6">
              <a:extLst>
                <a:ext uri="{FF2B5EF4-FFF2-40B4-BE49-F238E27FC236}">
                  <a16:creationId xmlns:a16="http://schemas.microsoft.com/office/drawing/2014/main" id="{038BAF2E-932D-C2DE-0541-7A6EA9C280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6" y="1809"/>
              <a:ext cx="760" cy="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6000">
                  <a:latin typeface="Roboto Slab" pitchFamily="2" charset="0"/>
                  <a:cs typeface="Roboto Slab" pitchFamily="2" charset="0"/>
                </a:rPr>
                <a:t>…</a:t>
              </a:r>
            </a:p>
          </p:txBody>
        </p:sp>
        <p:sp>
          <p:nvSpPr>
            <p:cNvPr id="43163" name="Text Box 7">
              <a:extLst>
                <a:ext uri="{FF2B5EF4-FFF2-40B4-BE49-F238E27FC236}">
                  <a16:creationId xmlns:a16="http://schemas.microsoft.com/office/drawing/2014/main" id="{051DD8AD-C5BF-F203-2A2C-03AB2BDA70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96" y="1804"/>
              <a:ext cx="760" cy="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6000">
                  <a:latin typeface="Roboto Slab" pitchFamily="2" charset="0"/>
                  <a:cs typeface="Roboto Slab" pitchFamily="2" charset="0"/>
                </a:rPr>
                <a:t>…</a:t>
              </a:r>
            </a:p>
          </p:txBody>
        </p:sp>
        <p:sp>
          <p:nvSpPr>
            <p:cNvPr id="43164" name="Text Box 8">
              <a:extLst>
                <a:ext uri="{FF2B5EF4-FFF2-40B4-BE49-F238E27FC236}">
                  <a16:creationId xmlns:a16="http://schemas.microsoft.com/office/drawing/2014/main" id="{D91BBAB5-3E63-BDD2-E4F7-3E2640E75A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04" y="1804"/>
              <a:ext cx="760" cy="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6000">
                  <a:latin typeface="Roboto Slab" pitchFamily="2" charset="0"/>
                  <a:cs typeface="Roboto Slab" pitchFamily="2" charset="0"/>
                </a:rPr>
                <a:t>…</a:t>
              </a:r>
            </a:p>
          </p:txBody>
        </p:sp>
      </p:grpSp>
      <p:grpSp>
        <p:nvGrpSpPr>
          <p:cNvPr id="43013" name="Group 10">
            <a:extLst>
              <a:ext uri="{FF2B5EF4-FFF2-40B4-BE49-F238E27FC236}">
                <a16:creationId xmlns:a16="http://schemas.microsoft.com/office/drawing/2014/main" id="{53079834-3A72-C464-6487-B65D70D8B54C}"/>
              </a:ext>
            </a:extLst>
          </p:cNvPr>
          <p:cNvGrpSpPr>
            <a:grpSpLocks/>
          </p:cNvGrpSpPr>
          <p:nvPr/>
        </p:nvGrpSpPr>
        <p:grpSpPr bwMode="auto">
          <a:xfrm>
            <a:off x="452438" y="3992563"/>
            <a:ext cx="4468812" cy="1539875"/>
            <a:chOff x="122" y="2614"/>
            <a:chExt cx="2815" cy="970"/>
          </a:xfrm>
        </p:grpSpPr>
        <p:sp>
          <p:nvSpPr>
            <p:cNvPr id="43119" name="Rectangle 11">
              <a:extLst>
                <a:ext uri="{FF2B5EF4-FFF2-40B4-BE49-F238E27FC236}">
                  <a16:creationId xmlns:a16="http://schemas.microsoft.com/office/drawing/2014/main" id="{96CE0C8A-81FF-39CA-6D31-614B5D194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" y="2845"/>
              <a:ext cx="546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Influent</a:t>
              </a:r>
            </a:p>
          </p:txBody>
        </p:sp>
        <p:sp>
          <p:nvSpPr>
            <p:cNvPr id="43120" name="Line 12">
              <a:extLst>
                <a:ext uri="{FF2B5EF4-FFF2-40B4-BE49-F238E27FC236}">
                  <a16:creationId xmlns:a16="http://schemas.microsoft.com/office/drawing/2014/main" id="{C99A20A2-04A5-F26C-ECD9-632D5A2820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76" y="2856"/>
              <a:ext cx="152" cy="1"/>
            </a:xfrm>
            <a:prstGeom prst="line">
              <a:avLst/>
            </a:prstGeom>
            <a:noFill/>
            <a:ln w="25400">
              <a:solidFill>
                <a:srgbClr val="00FF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3121" name="Rectangle 13">
              <a:extLst>
                <a:ext uri="{FF2B5EF4-FFF2-40B4-BE49-F238E27FC236}">
                  <a16:creationId xmlns:a16="http://schemas.microsoft.com/office/drawing/2014/main" id="{1912155E-B805-A0C0-ED54-5090118A3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9" y="2786"/>
              <a:ext cx="547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Effluent</a:t>
              </a:r>
            </a:p>
          </p:txBody>
        </p:sp>
        <p:sp>
          <p:nvSpPr>
            <p:cNvPr id="43122" name="Line 14">
              <a:extLst>
                <a:ext uri="{FF2B5EF4-FFF2-40B4-BE49-F238E27FC236}">
                  <a16:creationId xmlns:a16="http://schemas.microsoft.com/office/drawing/2014/main" id="{F9447DFC-478C-94F5-0E25-9C39A4FCB5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1" y="3368"/>
              <a:ext cx="205" cy="1"/>
            </a:xfrm>
            <a:prstGeom prst="line">
              <a:avLst/>
            </a:prstGeom>
            <a:noFill/>
            <a:ln w="25400">
              <a:solidFill>
                <a:srgbClr val="996633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3123" name="Rectangle 15">
              <a:extLst>
                <a:ext uri="{FF2B5EF4-FFF2-40B4-BE49-F238E27FC236}">
                  <a16:creationId xmlns:a16="http://schemas.microsoft.com/office/drawing/2014/main" id="{63370EAA-AE03-74BB-1D2C-7B96634B55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5" y="3300"/>
              <a:ext cx="832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Waste sludge</a:t>
              </a:r>
            </a:p>
          </p:txBody>
        </p:sp>
        <p:sp>
          <p:nvSpPr>
            <p:cNvPr id="43124" name="Line 16">
              <a:extLst>
                <a:ext uri="{FF2B5EF4-FFF2-40B4-BE49-F238E27FC236}">
                  <a16:creationId xmlns:a16="http://schemas.microsoft.com/office/drawing/2014/main" id="{302E716C-B103-D262-514A-B55F6473CA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81" y="2928"/>
              <a:ext cx="177" cy="3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3125" name="AutoShape 17">
              <a:extLst>
                <a:ext uri="{FF2B5EF4-FFF2-40B4-BE49-F238E27FC236}">
                  <a16:creationId xmlns:a16="http://schemas.microsoft.com/office/drawing/2014/main" id="{50E91F63-5282-0BA9-308D-C3825C46E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" y="3040"/>
              <a:ext cx="429" cy="77"/>
            </a:xfrm>
            <a:prstGeom prst="rightArrow">
              <a:avLst>
                <a:gd name="adj1" fmla="val 50000"/>
                <a:gd name="adj2" fmla="val 139286"/>
              </a:avLst>
            </a:prstGeom>
            <a:solidFill>
              <a:srgbClr val="663300"/>
            </a:solidFill>
            <a:ln w="12700">
              <a:solidFill>
                <a:srgbClr val="663300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126" name="Line 18">
              <a:extLst>
                <a:ext uri="{FF2B5EF4-FFF2-40B4-BE49-F238E27FC236}">
                  <a16:creationId xmlns:a16="http://schemas.microsoft.com/office/drawing/2014/main" id="{591D45C0-DF78-2A5B-26C1-98122208A7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6" y="3178"/>
              <a:ext cx="0" cy="189"/>
            </a:xfrm>
            <a:prstGeom prst="line">
              <a:avLst/>
            </a:prstGeom>
            <a:noFill/>
            <a:ln w="25400">
              <a:solidFill>
                <a:srgbClr val="996633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27" name="Line 19">
              <a:extLst>
                <a:ext uri="{FF2B5EF4-FFF2-40B4-BE49-F238E27FC236}">
                  <a16:creationId xmlns:a16="http://schemas.microsoft.com/office/drawing/2014/main" id="{E8C2E7B3-219C-CD3E-6151-603C3702FE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73" y="3367"/>
              <a:ext cx="1440" cy="2"/>
            </a:xfrm>
            <a:prstGeom prst="line">
              <a:avLst/>
            </a:prstGeom>
            <a:noFill/>
            <a:ln w="25400">
              <a:solidFill>
                <a:srgbClr val="996633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28" name="Line 20">
              <a:extLst>
                <a:ext uri="{FF2B5EF4-FFF2-40B4-BE49-F238E27FC236}">
                  <a16:creationId xmlns:a16="http://schemas.microsoft.com/office/drawing/2014/main" id="{A33467EC-F4F8-49BF-CECE-134F128537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77" y="3115"/>
              <a:ext cx="0" cy="259"/>
            </a:xfrm>
            <a:prstGeom prst="line">
              <a:avLst/>
            </a:prstGeom>
            <a:noFill/>
            <a:ln w="25400">
              <a:solidFill>
                <a:srgbClr val="996633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29" name="Rectangle 21">
              <a:extLst>
                <a:ext uri="{FF2B5EF4-FFF2-40B4-BE49-F238E27FC236}">
                  <a16:creationId xmlns:a16="http://schemas.microsoft.com/office/drawing/2014/main" id="{BD125AEB-27C2-E6D7-144C-2033E04912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6" y="3390"/>
              <a:ext cx="862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Return sludge</a:t>
              </a:r>
            </a:p>
          </p:txBody>
        </p:sp>
        <p:sp>
          <p:nvSpPr>
            <p:cNvPr id="43130" name="AutoShape 22">
              <a:extLst>
                <a:ext uri="{FF2B5EF4-FFF2-40B4-BE49-F238E27FC236}">
                  <a16:creationId xmlns:a16="http://schemas.microsoft.com/office/drawing/2014/main" id="{3E82C78E-A87E-0E7A-8F2E-4D8AE7D9617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H="1">
              <a:off x="1650" y="3118"/>
              <a:ext cx="528" cy="57"/>
            </a:xfrm>
            <a:prstGeom prst="triangle">
              <a:avLst>
                <a:gd name="adj" fmla="val 49995"/>
              </a:avLst>
            </a:prstGeom>
            <a:solidFill>
              <a:srgbClr val="996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131" name="Rectangle 23">
              <a:extLst>
                <a:ext uri="{FF2B5EF4-FFF2-40B4-BE49-F238E27FC236}">
                  <a16:creationId xmlns:a16="http://schemas.microsoft.com/office/drawing/2014/main" id="{98B3F88A-12B7-1F81-D334-EB88E3411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1" y="3033"/>
              <a:ext cx="527" cy="88"/>
            </a:xfrm>
            <a:prstGeom prst="rect">
              <a:avLst/>
            </a:prstGeom>
            <a:solidFill>
              <a:srgbClr val="996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132" name="Line 24">
              <a:extLst>
                <a:ext uri="{FF2B5EF4-FFF2-40B4-BE49-F238E27FC236}">
                  <a16:creationId xmlns:a16="http://schemas.microsoft.com/office/drawing/2014/main" id="{6726F33D-BF10-6D1C-8116-4C4F034202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17" y="3118"/>
              <a:ext cx="260" cy="5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33" name="Line 25">
              <a:extLst>
                <a:ext uri="{FF2B5EF4-FFF2-40B4-BE49-F238E27FC236}">
                  <a16:creationId xmlns:a16="http://schemas.microsoft.com/office/drawing/2014/main" id="{C01997A9-C1C0-C8F2-7BC6-39143564CE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1" y="3118"/>
              <a:ext cx="266" cy="5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34" name="Rectangle 26">
              <a:extLst>
                <a:ext uri="{FF2B5EF4-FFF2-40B4-BE49-F238E27FC236}">
                  <a16:creationId xmlns:a16="http://schemas.microsoft.com/office/drawing/2014/main" id="{11A63EBA-7B2D-197C-F4BF-A97717A7C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4" y="2854"/>
              <a:ext cx="526" cy="18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135" name="Line 27">
              <a:extLst>
                <a:ext uri="{FF2B5EF4-FFF2-40B4-BE49-F238E27FC236}">
                  <a16:creationId xmlns:a16="http://schemas.microsoft.com/office/drawing/2014/main" id="{DAD8FC39-20B1-565F-3E6F-CCACBAA043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79" y="2823"/>
              <a:ext cx="0" cy="30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36" name="Line 28">
              <a:extLst>
                <a:ext uri="{FF2B5EF4-FFF2-40B4-BE49-F238E27FC236}">
                  <a16:creationId xmlns:a16="http://schemas.microsoft.com/office/drawing/2014/main" id="{2EDD1A1E-2C3F-A9F9-6241-ABBA571B9B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2" y="2822"/>
              <a:ext cx="0" cy="30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37" name="Line 29">
              <a:extLst>
                <a:ext uri="{FF2B5EF4-FFF2-40B4-BE49-F238E27FC236}">
                  <a16:creationId xmlns:a16="http://schemas.microsoft.com/office/drawing/2014/main" id="{8A39C018-802C-746C-E985-B66E6EE8F8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2" y="2854"/>
              <a:ext cx="529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38" name="Rectangle 30" descr="50%">
              <a:extLst>
                <a:ext uri="{FF2B5EF4-FFF2-40B4-BE49-F238E27FC236}">
                  <a16:creationId xmlns:a16="http://schemas.microsoft.com/office/drawing/2014/main" id="{429250C4-CDEE-A1F2-4E83-64E8A3CBBF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" y="2931"/>
              <a:ext cx="178" cy="182"/>
            </a:xfrm>
            <a:prstGeom prst="rect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54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139" name="Rectangle 31">
              <a:extLst>
                <a:ext uri="{FF2B5EF4-FFF2-40B4-BE49-F238E27FC236}">
                  <a16:creationId xmlns:a16="http://schemas.microsoft.com/office/drawing/2014/main" id="{BD765076-5C70-F879-665B-5FE99A97C8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" y="2614"/>
              <a:ext cx="1060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Cascade tanks - PFR</a:t>
              </a:r>
            </a:p>
          </p:txBody>
        </p:sp>
        <p:sp>
          <p:nvSpPr>
            <p:cNvPr id="43140" name="Rectangle 32" descr="50%">
              <a:extLst>
                <a:ext uri="{FF2B5EF4-FFF2-40B4-BE49-F238E27FC236}">
                  <a16:creationId xmlns:a16="http://schemas.microsoft.com/office/drawing/2014/main" id="{4DFEE646-E2AA-04F2-CF14-1EF4C38A3A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1" y="2931"/>
              <a:ext cx="178" cy="182"/>
            </a:xfrm>
            <a:prstGeom prst="rect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54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141" name="Rectangle 33" descr="50%">
              <a:extLst>
                <a:ext uri="{FF2B5EF4-FFF2-40B4-BE49-F238E27FC236}">
                  <a16:creationId xmlns:a16="http://schemas.microsoft.com/office/drawing/2014/main" id="{15E6C66C-7F6D-F97D-F31A-8DEFE6B27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2931"/>
              <a:ext cx="178" cy="182"/>
            </a:xfrm>
            <a:prstGeom prst="rect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54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142" name="Rectangle 34" descr="50%">
              <a:extLst>
                <a:ext uri="{FF2B5EF4-FFF2-40B4-BE49-F238E27FC236}">
                  <a16:creationId xmlns:a16="http://schemas.microsoft.com/office/drawing/2014/main" id="{BE1CF78E-1B3C-A687-5438-80E2019F91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5" y="2931"/>
              <a:ext cx="178" cy="182"/>
            </a:xfrm>
            <a:prstGeom prst="rect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54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143" name="Line 35">
              <a:extLst>
                <a:ext uri="{FF2B5EF4-FFF2-40B4-BE49-F238E27FC236}">
                  <a16:creationId xmlns:a16="http://schemas.microsoft.com/office/drawing/2014/main" id="{BB1DF9CC-E8BE-4811-670F-3868DF9594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7" y="3026"/>
              <a:ext cx="42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44" name="Line 36">
              <a:extLst>
                <a:ext uri="{FF2B5EF4-FFF2-40B4-BE49-F238E27FC236}">
                  <a16:creationId xmlns:a16="http://schemas.microsoft.com/office/drawing/2014/main" id="{6B0EA83C-FB57-6442-8A9B-4BAFBF74D8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7" y="3026"/>
              <a:ext cx="42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45" name="Line 37">
              <a:extLst>
                <a:ext uri="{FF2B5EF4-FFF2-40B4-BE49-F238E27FC236}">
                  <a16:creationId xmlns:a16="http://schemas.microsoft.com/office/drawing/2014/main" id="{468F33C7-7D7B-3043-116A-6A3FB18BB7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53" y="3026"/>
              <a:ext cx="42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grpSp>
          <p:nvGrpSpPr>
            <p:cNvPr id="43146" name="Group 38">
              <a:extLst>
                <a:ext uri="{FF2B5EF4-FFF2-40B4-BE49-F238E27FC236}">
                  <a16:creationId xmlns:a16="http://schemas.microsoft.com/office/drawing/2014/main" id="{289BC2AF-A4C2-ED71-8CBA-04B15EB5EBF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3" y="2972"/>
              <a:ext cx="78" cy="81"/>
              <a:chOff x="958" y="1811"/>
              <a:chExt cx="91" cy="93"/>
            </a:xfrm>
          </p:grpSpPr>
          <p:sp>
            <p:nvSpPr>
              <p:cNvPr id="43159" name="Oval 39">
                <a:extLst>
                  <a:ext uri="{FF2B5EF4-FFF2-40B4-BE49-F238E27FC236}">
                    <a16:creationId xmlns:a16="http://schemas.microsoft.com/office/drawing/2014/main" id="{D8130269-CDAE-9CEC-D06E-90A9EB4109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958" y="1877"/>
                <a:ext cx="45" cy="27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160" name="Oval 40">
                <a:extLst>
                  <a:ext uri="{FF2B5EF4-FFF2-40B4-BE49-F238E27FC236}">
                    <a16:creationId xmlns:a16="http://schemas.microsoft.com/office/drawing/2014/main" id="{D8B13B5A-A9B1-4C06-A51E-EB94BA4770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1004" y="1877"/>
                <a:ext cx="45" cy="27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161" name="Line 41">
                <a:extLst>
                  <a:ext uri="{FF2B5EF4-FFF2-40B4-BE49-F238E27FC236}">
                    <a16:creationId xmlns:a16="http://schemas.microsoft.com/office/drawing/2014/main" id="{90B15549-8A41-1350-4005-A08C19B638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03" y="1811"/>
                <a:ext cx="1" cy="84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grpSp>
          <p:nvGrpSpPr>
            <p:cNvPr id="43147" name="Group 42">
              <a:extLst>
                <a:ext uri="{FF2B5EF4-FFF2-40B4-BE49-F238E27FC236}">
                  <a16:creationId xmlns:a16="http://schemas.microsoft.com/office/drawing/2014/main" id="{E39C82E0-D835-0648-388B-5810CB3F9B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3" y="2972"/>
              <a:ext cx="79" cy="81"/>
              <a:chOff x="958" y="1811"/>
              <a:chExt cx="91" cy="93"/>
            </a:xfrm>
          </p:grpSpPr>
          <p:sp>
            <p:nvSpPr>
              <p:cNvPr id="43156" name="Oval 43">
                <a:extLst>
                  <a:ext uri="{FF2B5EF4-FFF2-40B4-BE49-F238E27FC236}">
                    <a16:creationId xmlns:a16="http://schemas.microsoft.com/office/drawing/2014/main" id="{2D888366-B49B-3D90-B790-A744D54DC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958" y="1877"/>
                <a:ext cx="45" cy="27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157" name="Oval 44">
                <a:extLst>
                  <a:ext uri="{FF2B5EF4-FFF2-40B4-BE49-F238E27FC236}">
                    <a16:creationId xmlns:a16="http://schemas.microsoft.com/office/drawing/2014/main" id="{8E60296B-58A6-057B-C047-BC5C1D3B6C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1004" y="1877"/>
                <a:ext cx="45" cy="27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158" name="Line 45">
                <a:extLst>
                  <a:ext uri="{FF2B5EF4-FFF2-40B4-BE49-F238E27FC236}">
                    <a16:creationId xmlns:a16="http://schemas.microsoft.com/office/drawing/2014/main" id="{FFBF36B5-F37F-6F8D-FAFB-C4602A7D13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03" y="1811"/>
                <a:ext cx="1" cy="84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grpSp>
          <p:nvGrpSpPr>
            <p:cNvPr id="43148" name="Group 46">
              <a:extLst>
                <a:ext uri="{FF2B5EF4-FFF2-40B4-BE49-F238E27FC236}">
                  <a16:creationId xmlns:a16="http://schemas.microsoft.com/office/drawing/2014/main" id="{C6E89A18-D481-92F5-AA45-8881036EC5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21" y="2972"/>
              <a:ext cx="78" cy="81"/>
              <a:chOff x="958" y="1811"/>
              <a:chExt cx="91" cy="93"/>
            </a:xfrm>
          </p:grpSpPr>
          <p:sp>
            <p:nvSpPr>
              <p:cNvPr id="43153" name="Oval 47">
                <a:extLst>
                  <a:ext uri="{FF2B5EF4-FFF2-40B4-BE49-F238E27FC236}">
                    <a16:creationId xmlns:a16="http://schemas.microsoft.com/office/drawing/2014/main" id="{746A0951-1711-60E9-9B06-19C5B73206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958" y="1877"/>
                <a:ext cx="45" cy="27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154" name="Oval 48">
                <a:extLst>
                  <a:ext uri="{FF2B5EF4-FFF2-40B4-BE49-F238E27FC236}">
                    <a16:creationId xmlns:a16="http://schemas.microsoft.com/office/drawing/2014/main" id="{0C71534B-C3EE-EEBA-F2E3-8AD85BAFF7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1004" y="1877"/>
                <a:ext cx="45" cy="27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155" name="Line 49">
                <a:extLst>
                  <a:ext uri="{FF2B5EF4-FFF2-40B4-BE49-F238E27FC236}">
                    <a16:creationId xmlns:a16="http://schemas.microsoft.com/office/drawing/2014/main" id="{1A4BE842-26CA-E15A-9879-1CA8FC3C78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03" y="1811"/>
                <a:ext cx="1" cy="84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grpSp>
          <p:nvGrpSpPr>
            <p:cNvPr id="43149" name="Group 50">
              <a:extLst>
                <a:ext uri="{FF2B5EF4-FFF2-40B4-BE49-F238E27FC236}">
                  <a16:creationId xmlns:a16="http://schemas.microsoft.com/office/drawing/2014/main" id="{B91220B3-2C46-2D2F-A894-609963ECF7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49" y="2972"/>
              <a:ext cx="79" cy="81"/>
              <a:chOff x="958" y="1811"/>
              <a:chExt cx="91" cy="93"/>
            </a:xfrm>
          </p:grpSpPr>
          <p:sp>
            <p:nvSpPr>
              <p:cNvPr id="43150" name="Oval 51">
                <a:extLst>
                  <a:ext uri="{FF2B5EF4-FFF2-40B4-BE49-F238E27FC236}">
                    <a16:creationId xmlns:a16="http://schemas.microsoft.com/office/drawing/2014/main" id="{1183128D-6B90-4DD0-80A5-A3E277F072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958" y="1877"/>
                <a:ext cx="45" cy="27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151" name="Oval 52">
                <a:extLst>
                  <a:ext uri="{FF2B5EF4-FFF2-40B4-BE49-F238E27FC236}">
                    <a16:creationId xmlns:a16="http://schemas.microsoft.com/office/drawing/2014/main" id="{E965C1FE-3551-29A7-E650-C19904EDC7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1004" y="1877"/>
                <a:ext cx="45" cy="27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152" name="Line 53">
                <a:extLst>
                  <a:ext uri="{FF2B5EF4-FFF2-40B4-BE49-F238E27FC236}">
                    <a16:creationId xmlns:a16="http://schemas.microsoft.com/office/drawing/2014/main" id="{97A240F7-5133-D9F6-1B59-7666F29258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03" y="1811"/>
                <a:ext cx="1" cy="84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</p:grpSp>
      <p:grpSp>
        <p:nvGrpSpPr>
          <p:cNvPr id="43014" name="Group 54">
            <a:extLst>
              <a:ext uri="{FF2B5EF4-FFF2-40B4-BE49-F238E27FC236}">
                <a16:creationId xmlns:a16="http://schemas.microsoft.com/office/drawing/2014/main" id="{1BD19862-0712-00F6-0066-8E19ED21D3BF}"/>
              </a:ext>
            </a:extLst>
          </p:cNvPr>
          <p:cNvGrpSpPr>
            <a:grpSpLocks/>
          </p:cNvGrpSpPr>
          <p:nvPr/>
        </p:nvGrpSpPr>
        <p:grpSpPr bwMode="auto">
          <a:xfrm>
            <a:off x="398463" y="1606550"/>
            <a:ext cx="4462462" cy="1898650"/>
            <a:chOff x="0" y="699"/>
            <a:chExt cx="2811" cy="1196"/>
          </a:xfrm>
        </p:grpSpPr>
        <p:sp>
          <p:nvSpPr>
            <p:cNvPr id="43092" name="Rectangle 55">
              <a:extLst>
                <a:ext uri="{FF2B5EF4-FFF2-40B4-BE49-F238E27FC236}">
                  <a16:creationId xmlns:a16="http://schemas.microsoft.com/office/drawing/2014/main" id="{0DE92216-98AB-141A-93E8-DAC31FBB25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164"/>
              <a:ext cx="546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Influent</a:t>
              </a:r>
            </a:p>
          </p:txBody>
        </p:sp>
        <p:sp>
          <p:nvSpPr>
            <p:cNvPr id="43093" name="Line 56">
              <a:extLst>
                <a:ext uri="{FF2B5EF4-FFF2-40B4-BE49-F238E27FC236}">
                  <a16:creationId xmlns:a16="http://schemas.microsoft.com/office/drawing/2014/main" id="{7644AE30-F904-C8F9-AC69-1464BC0006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49" y="1176"/>
              <a:ext cx="148" cy="0"/>
            </a:xfrm>
            <a:prstGeom prst="line">
              <a:avLst/>
            </a:prstGeom>
            <a:noFill/>
            <a:ln w="25400">
              <a:solidFill>
                <a:srgbClr val="00FF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3094" name="Rectangle 57">
              <a:extLst>
                <a:ext uri="{FF2B5EF4-FFF2-40B4-BE49-F238E27FC236}">
                  <a16:creationId xmlns:a16="http://schemas.microsoft.com/office/drawing/2014/main" id="{89530D62-6475-6CAC-BC1A-4FDE7F2D4C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8" y="1107"/>
              <a:ext cx="547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Effluent</a:t>
              </a:r>
            </a:p>
          </p:txBody>
        </p:sp>
        <p:sp>
          <p:nvSpPr>
            <p:cNvPr id="43095" name="Line 58">
              <a:extLst>
                <a:ext uri="{FF2B5EF4-FFF2-40B4-BE49-F238E27FC236}">
                  <a16:creationId xmlns:a16="http://schemas.microsoft.com/office/drawing/2014/main" id="{2535E761-A5E8-AE05-BAEA-4F36205288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91" y="1679"/>
              <a:ext cx="199" cy="1"/>
            </a:xfrm>
            <a:prstGeom prst="line">
              <a:avLst/>
            </a:prstGeom>
            <a:noFill/>
            <a:ln w="25400">
              <a:solidFill>
                <a:srgbClr val="996633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3096" name="Rectangle 59">
              <a:extLst>
                <a:ext uri="{FF2B5EF4-FFF2-40B4-BE49-F238E27FC236}">
                  <a16:creationId xmlns:a16="http://schemas.microsoft.com/office/drawing/2014/main" id="{CC061972-4DCE-8306-A8C5-69ADF29C3B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" y="1612"/>
              <a:ext cx="832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Waste sludge</a:t>
              </a:r>
            </a:p>
          </p:txBody>
        </p:sp>
        <p:sp>
          <p:nvSpPr>
            <p:cNvPr id="43097" name="Line 60">
              <a:extLst>
                <a:ext uri="{FF2B5EF4-FFF2-40B4-BE49-F238E27FC236}">
                  <a16:creationId xmlns:a16="http://schemas.microsoft.com/office/drawing/2014/main" id="{68B424A2-B97C-BE85-4FC4-D08EA74362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7" y="1246"/>
              <a:ext cx="527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3098" name="AutoShape 61">
              <a:extLst>
                <a:ext uri="{FF2B5EF4-FFF2-40B4-BE49-F238E27FC236}">
                  <a16:creationId xmlns:a16="http://schemas.microsoft.com/office/drawing/2014/main" id="{F384071A-3119-5CB0-090B-1DC81A5B9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" y="1357"/>
              <a:ext cx="419" cy="76"/>
            </a:xfrm>
            <a:prstGeom prst="rightArrow">
              <a:avLst>
                <a:gd name="adj1" fmla="val 50000"/>
                <a:gd name="adj2" fmla="val 137829"/>
              </a:avLst>
            </a:prstGeom>
            <a:solidFill>
              <a:srgbClr val="663300"/>
            </a:solidFill>
            <a:ln w="12700">
              <a:solidFill>
                <a:srgbClr val="663300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099" name="Line 62">
              <a:extLst>
                <a:ext uri="{FF2B5EF4-FFF2-40B4-BE49-F238E27FC236}">
                  <a16:creationId xmlns:a16="http://schemas.microsoft.com/office/drawing/2014/main" id="{A5A46AAB-A7C6-B0F1-D1FB-5D4EA1432A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96" y="1492"/>
              <a:ext cx="0" cy="187"/>
            </a:xfrm>
            <a:prstGeom prst="line">
              <a:avLst/>
            </a:prstGeom>
            <a:noFill/>
            <a:ln w="25400">
              <a:solidFill>
                <a:srgbClr val="996633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00" name="Line 63">
              <a:extLst>
                <a:ext uri="{FF2B5EF4-FFF2-40B4-BE49-F238E27FC236}">
                  <a16:creationId xmlns:a16="http://schemas.microsoft.com/office/drawing/2014/main" id="{14923829-ED14-1737-70C1-01D347E0FC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02" y="1678"/>
              <a:ext cx="1391" cy="2"/>
            </a:xfrm>
            <a:prstGeom prst="line">
              <a:avLst/>
            </a:prstGeom>
            <a:noFill/>
            <a:ln w="25400">
              <a:solidFill>
                <a:srgbClr val="996633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01" name="Line 64">
              <a:extLst>
                <a:ext uri="{FF2B5EF4-FFF2-40B4-BE49-F238E27FC236}">
                  <a16:creationId xmlns:a16="http://schemas.microsoft.com/office/drawing/2014/main" id="{11CE4C0A-1A95-4DB7-7EAF-4FE48B9F31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08" y="1430"/>
              <a:ext cx="0" cy="249"/>
            </a:xfrm>
            <a:prstGeom prst="line">
              <a:avLst/>
            </a:prstGeom>
            <a:noFill/>
            <a:ln w="25400">
              <a:solidFill>
                <a:srgbClr val="996633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02" name="Rectangle 65">
              <a:extLst>
                <a:ext uri="{FF2B5EF4-FFF2-40B4-BE49-F238E27FC236}">
                  <a16:creationId xmlns:a16="http://schemas.microsoft.com/office/drawing/2014/main" id="{167842F9-483B-3EA6-73F3-B16CF6CBD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1" y="1701"/>
              <a:ext cx="862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Return sludge</a:t>
              </a:r>
            </a:p>
          </p:txBody>
        </p:sp>
        <p:sp>
          <p:nvSpPr>
            <p:cNvPr id="43103" name="Rectangle 66">
              <a:extLst>
                <a:ext uri="{FF2B5EF4-FFF2-40B4-BE49-F238E27FC236}">
                  <a16:creationId xmlns:a16="http://schemas.microsoft.com/office/drawing/2014/main" id="{38DA764B-29AE-0EC4-3238-4DD34CDF78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9" y="827"/>
              <a:ext cx="77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Settler/ Thickener</a:t>
              </a:r>
            </a:p>
          </p:txBody>
        </p:sp>
        <p:sp>
          <p:nvSpPr>
            <p:cNvPr id="43104" name="Rectangle 67">
              <a:extLst>
                <a:ext uri="{FF2B5EF4-FFF2-40B4-BE49-F238E27FC236}">
                  <a16:creationId xmlns:a16="http://schemas.microsoft.com/office/drawing/2014/main" id="{D1B540CD-4D45-99D6-A4A8-39CD01BC70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" y="699"/>
              <a:ext cx="769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CSTR</a:t>
              </a:r>
            </a:p>
          </p:txBody>
        </p:sp>
        <p:sp>
          <p:nvSpPr>
            <p:cNvPr id="43105" name="AutoShape 68">
              <a:extLst>
                <a:ext uri="{FF2B5EF4-FFF2-40B4-BE49-F238E27FC236}">
                  <a16:creationId xmlns:a16="http://schemas.microsoft.com/office/drawing/2014/main" id="{99B1F7C5-7AF5-FEAA-98A8-FD6468BBF96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H="1">
              <a:off x="1537" y="1433"/>
              <a:ext cx="514" cy="57"/>
            </a:xfrm>
            <a:prstGeom prst="triangle">
              <a:avLst>
                <a:gd name="adj" fmla="val 49995"/>
              </a:avLst>
            </a:prstGeom>
            <a:solidFill>
              <a:srgbClr val="996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106" name="Rectangle 69">
              <a:extLst>
                <a:ext uri="{FF2B5EF4-FFF2-40B4-BE49-F238E27FC236}">
                  <a16:creationId xmlns:a16="http://schemas.microsoft.com/office/drawing/2014/main" id="{DBCDBEEA-36D0-F523-BB39-A5051732E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8" y="1349"/>
              <a:ext cx="513" cy="87"/>
            </a:xfrm>
            <a:prstGeom prst="rect">
              <a:avLst/>
            </a:prstGeom>
            <a:solidFill>
              <a:srgbClr val="996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107" name="Line 70">
              <a:extLst>
                <a:ext uri="{FF2B5EF4-FFF2-40B4-BE49-F238E27FC236}">
                  <a16:creationId xmlns:a16="http://schemas.microsoft.com/office/drawing/2014/main" id="{4F3B75CF-1A9F-70C6-5E2B-56DBC59EC6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97" y="1433"/>
              <a:ext cx="253" cy="5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08" name="Line 71">
              <a:extLst>
                <a:ext uri="{FF2B5EF4-FFF2-40B4-BE49-F238E27FC236}">
                  <a16:creationId xmlns:a16="http://schemas.microsoft.com/office/drawing/2014/main" id="{E91F003E-AB1E-D9DA-6CF9-649E4746BB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8" y="1433"/>
              <a:ext cx="259" cy="5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09" name="Rectangle 72">
              <a:extLst>
                <a:ext uri="{FF2B5EF4-FFF2-40B4-BE49-F238E27FC236}">
                  <a16:creationId xmlns:a16="http://schemas.microsoft.com/office/drawing/2014/main" id="{D184CD90-4B98-7314-34DF-48D37BCCB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" y="1174"/>
              <a:ext cx="512" cy="185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110" name="Line 73">
              <a:extLst>
                <a:ext uri="{FF2B5EF4-FFF2-40B4-BE49-F238E27FC236}">
                  <a16:creationId xmlns:a16="http://schemas.microsoft.com/office/drawing/2014/main" id="{C38DCDA8-4200-6AF5-AE99-44659D4C56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2" y="1143"/>
              <a:ext cx="0" cy="2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11" name="Line 74">
              <a:extLst>
                <a:ext uri="{FF2B5EF4-FFF2-40B4-BE49-F238E27FC236}">
                  <a16:creationId xmlns:a16="http://schemas.microsoft.com/office/drawing/2014/main" id="{FC902301-E15B-1DC3-2F1A-E696BD2EE3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8" y="1142"/>
              <a:ext cx="0" cy="29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112" name="Line 75">
              <a:extLst>
                <a:ext uri="{FF2B5EF4-FFF2-40B4-BE49-F238E27FC236}">
                  <a16:creationId xmlns:a16="http://schemas.microsoft.com/office/drawing/2014/main" id="{E9AC7421-6AAE-8D67-B514-B4BCC3E039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9" y="1174"/>
              <a:ext cx="514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grpSp>
          <p:nvGrpSpPr>
            <p:cNvPr id="43113" name="Group 76">
              <a:extLst>
                <a:ext uri="{FF2B5EF4-FFF2-40B4-BE49-F238E27FC236}">
                  <a16:creationId xmlns:a16="http://schemas.microsoft.com/office/drawing/2014/main" id="{CD9CCFD7-B8F1-AD8B-A9F8-8F1D077B0C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3" y="1027"/>
              <a:ext cx="454" cy="393"/>
              <a:chOff x="703" y="1256"/>
              <a:chExt cx="539" cy="462"/>
            </a:xfrm>
          </p:grpSpPr>
          <p:sp>
            <p:nvSpPr>
              <p:cNvPr id="43114" name="Rectangle 77" descr="50%">
                <a:extLst>
                  <a:ext uri="{FF2B5EF4-FFF2-40B4-BE49-F238E27FC236}">
                    <a16:creationId xmlns:a16="http://schemas.microsoft.com/office/drawing/2014/main" id="{4C72393D-E48B-FC88-4FC4-6CC48ABC2B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" y="1256"/>
                <a:ext cx="539" cy="462"/>
              </a:xfrm>
              <a:prstGeom prst="rect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254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grpSp>
            <p:nvGrpSpPr>
              <p:cNvPr id="43115" name="Group 78">
                <a:extLst>
                  <a:ext uri="{FF2B5EF4-FFF2-40B4-BE49-F238E27FC236}">
                    <a16:creationId xmlns:a16="http://schemas.microsoft.com/office/drawing/2014/main" id="{2DB75B52-2E49-E2C8-0634-A09DE480A9D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57" y="1365"/>
                <a:ext cx="238" cy="199"/>
                <a:chOff x="857" y="1365"/>
                <a:chExt cx="238" cy="199"/>
              </a:xfrm>
            </p:grpSpPr>
            <p:sp>
              <p:nvSpPr>
                <p:cNvPr id="43116" name="Oval 79">
                  <a:extLst>
                    <a:ext uri="{FF2B5EF4-FFF2-40B4-BE49-F238E27FC236}">
                      <a16:creationId xmlns:a16="http://schemas.microsoft.com/office/drawing/2014/main" id="{3423C618-9E26-4877-AAD3-F4DE5F0525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857" y="1504"/>
                  <a:ext cx="118" cy="6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00000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43117" name="Oval 80">
                  <a:extLst>
                    <a:ext uri="{FF2B5EF4-FFF2-40B4-BE49-F238E27FC236}">
                      <a16:creationId xmlns:a16="http://schemas.microsoft.com/office/drawing/2014/main" id="{992B6B28-9E93-C72E-32D7-29D161A0B4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977" y="1504"/>
                  <a:ext cx="118" cy="6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00000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GB" altLang="en-US" sz="1800">
                    <a:latin typeface="Roboto Slab" pitchFamily="2" charset="0"/>
                    <a:cs typeface="Roboto Slab" pitchFamily="2" charset="0"/>
                  </a:endParaRPr>
                </a:p>
              </p:txBody>
            </p:sp>
            <p:sp>
              <p:nvSpPr>
                <p:cNvPr id="43118" name="Line 81">
                  <a:extLst>
                    <a:ext uri="{FF2B5EF4-FFF2-40B4-BE49-F238E27FC236}">
                      <a16:creationId xmlns:a16="http://schemas.microsoft.com/office/drawing/2014/main" id="{EA0553D1-5633-CA2C-99DB-489142E80A3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975" y="1365"/>
                  <a:ext cx="0" cy="1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</p:grpSp>
        </p:grpSp>
      </p:grpSp>
      <p:grpSp>
        <p:nvGrpSpPr>
          <p:cNvPr id="43016" name="Group 88">
            <a:extLst>
              <a:ext uri="{FF2B5EF4-FFF2-40B4-BE49-F238E27FC236}">
                <a16:creationId xmlns:a16="http://schemas.microsoft.com/office/drawing/2014/main" id="{2B1FDD3E-8F14-FCA2-BB4D-B7A5F20B5E1F}"/>
              </a:ext>
            </a:extLst>
          </p:cNvPr>
          <p:cNvGrpSpPr>
            <a:grpSpLocks/>
          </p:cNvGrpSpPr>
          <p:nvPr/>
        </p:nvGrpSpPr>
        <p:grpSpPr bwMode="auto">
          <a:xfrm>
            <a:off x="817563" y="5426075"/>
            <a:ext cx="2108200" cy="1179513"/>
            <a:chOff x="376" y="3297"/>
            <a:chExt cx="1328" cy="743"/>
          </a:xfrm>
        </p:grpSpPr>
        <p:sp>
          <p:nvSpPr>
            <p:cNvPr id="43076" name="Line 89">
              <a:extLst>
                <a:ext uri="{FF2B5EF4-FFF2-40B4-BE49-F238E27FC236}">
                  <a16:creationId xmlns:a16="http://schemas.microsoft.com/office/drawing/2014/main" id="{A565C8DB-9949-5A79-FA52-ECCDD6CF24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57" y="3297"/>
              <a:ext cx="1" cy="54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077" name="Line 90">
              <a:extLst>
                <a:ext uri="{FF2B5EF4-FFF2-40B4-BE49-F238E27FC236}">
                  <a16:creationId xmlns:a16="http://schemas.microsoft.com/office/drawing/2014/main" id="{0FC01D91-E6BC-6B5F-D205-CF9EB43011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5" y="3839"/>
              <a:ext cx="1049" cy="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078" name="Line 91">
              <a:extLst>
                <a:ext uri="{FF2B5EF4-FFF2-40B4-BE49-F238E27FC236}">
                  <a16:creationId xmlns:a16="http://schemas.microsoft.com/office/drawing/2014/main" id="{D7121457-3F4D-52FE-0372-3EF6F81F03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56" y="3392"/>
              <a:ext cx="135" cy="1"/>
            </a:xfrm>
            <a:prstGeom prst="line">
              <a:avLst/>
            </a:prstGeom>
            <a:noFill/>
            <a:ln w="31750">
              <a:solidFill>
                <a:srgbClr val="6633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079" name="Line 92">
              <a:extLst>
                <a:ext uri="{FF2B5EF4-FFF2-40B4-BE49-F238E27FC236}">
                  <a16:creationId xmlns:a16="http://schemas.microsoft.com/office/drawing/2014/main" id="{9CD1B26C-F8BA-4698-6382-15557EB735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18" y="3660"/>
              <a:ext cx="1" cy="108"/>
            </a:xfrm>
            <a:prstGeom prst="line">
              <a:avLst/>
            </a:prstGeom>
            <a:noFill/>
            <a:ln w="31750">
              <a:solidFill>
                <a:srgbClr val="80808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080" name="Line 93">
              <a:extLst>
                <a:ext uri="{FF2B5EF4-FFF2-40B4-BE49-F238E27FC236}">
                  <a16:creationId xmlns:a16="http://schemas.microsoft.com/office/drawing/2014/main" id="{8EBB2AAC-A243-39E8-053C-5407BE8596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0" y="3763"/>
              <a:ext cx="134" cy="1"/>
            </a:xfrm>
            <a:prstGeom prst="line">
              <a:avLst/>
            </a:prstGeom>
            <a:noFill/>
            <a:ln w="31750">
              <a:solidFill>
                <a:srgbClr val="969696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081" name="Line 94">
              <a:extLst>
                <a:ext uri="{FF2B5EF4-FFF2-40B4-BE49-F238E27FC236}">
                  <a16:creationId xmlns:a16="http://schemas.microsoft.com/office/drawing/2014/main" id="{A150FEE0-7416-C2B3-A255-0BDCF8BFE8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4" y="3759"/>
              <a:ext cx="1" cy="31"/>
            </a:xfrm>
            <a:prstGeom prst="line">
              <a:avLst/>
            </a:prstGeom>
            <a:noFill/>
            <a:ln w="31750">
              <a:solidFill>
                <a:srgbClr val="969696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082" name="Line 95">
              <a:extLst>
                <a:ext uri="{FF2B5EF4-FFF2-40B4-BE49-F238E27FC236}">
                  <a16:creationId xmlns:a16="http://schemas.microsoft.com/office/drawing/2014/main" id="{7E56356C-2204-2879-F147-CC0A25AB97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4" y="3783"/>
              <a:ext cx="577" cy="3"/>
            </a:xfrm>
            <a:prstGeom prst="line">
              <a:avLst/>
            </a:prstGeom>
            <a:noFill/>
            <a:ln w="31750">
              <a:solidFill>
                <a:srgbClr val="00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083" name="Text Box 96">
              <a:extLst>
                <a:ext uri="{FF2B5EF4-FFF2-40B4-BE49-F238E27FC236}">
                  <a16:creationId xmlns:a16="http://schemas.microsoft.com/office/drawing/2014/main" id="{144DBD4C-E5AA-4001-8DC5-4322E03A27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6" y="3379"/>
              <a:ext cx="30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[S]</a:t>
              </a:r>
            </a:p>
          </p:txBody>
        </p:sp>
        <p:sp>
          <p:nvSpPr>
            <p:cNvPr id="43084" name="Text Box 97">
              <a:extLst>
                <a:ext uri="{FF2B5EF4-FFF2-40B4-BE49-F238E27FC236}">
                  <a16:creationId xmlns:a16="http://schemas.microsoft.com/office/drawing/2014/main" id="{8F6DEA40-8DB9-FADA-0B21-9746BCEAF7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2" y="3848"/>
              <a:ext cx="103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Direction of flow</a:t>
              </a:r>
            </a:p>
          </p:txBody>
        </p:sp>
        <p:sp>
          <p:nvSpPr>
            <p:cNvPr id="43085" name="Line 98">
              <a:extLst>
                <a:ext uri="{FF2B5EF4-FFF2-40B4-BE49-F238E27FC236}">
                  <a16:creationId xmlns:a16="http://schemas.microsoft.com/office/drawing/2014/main" id="{2FAEA2CF-E4A3-A7B5-1E28-32E758B680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91" y="3386"/>
              <a:ext cx="1" cy="276"/>
            </a:xfrm>
            <a:prstGeom prst="line">
              <a:avLst/>
            </a:prstGeom>
            <a:noFill/>
            <a:ln w="31750">
              <a:solidFill>
                <a:srgbClr val="6633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086" name="Line 99">
              <a:extLst>
                <a:ext uri="{FF2B5EF4-FFF2-40B4-BE49-F238E27FC236}">
                  <a16:creationId xmlns:a16="http://schemas.microsoft.com/office/drawing/2014/main" id="{9090F243-30B9-0B69-1A87-1F16F016E2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6" y="3657"/>
              <a:ext cx="137" cy="1"/>
            </a:xfrm>
            <a:prstGeom prst="line">
              <a:avLst/>
            </a:prstGeom>
            <a:noFill/>
            <a:ln w="31750">
              <a:solidFill>
                <a:srgbClr val="80808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7CC7D67-4161-0B02-BB00-73DF8FB96DB9}"/>
              </a:ext>
            </a:extLst>
          </p:cNvPr>
          <p:cNvGrpSpPr/>
          <p:nvPr/>
        </p:nvGrpSpPr>
        <p:grpSpPr>
          <a:xfrm>
            <a:off x="4800600" y="1279525"/>
            <a:ext cx="4546600" cy="5311775"/>
            <a:chOff x="4800600" y="1279525"/>
            <a:chExt cx="4546600" cy="5311775"/>
          </a:xfrm>
        </p:grpSpPr>
        <p:sp>
          <p:nvSpPr>
            <p:cNvPr id="43010" name="Text Box 4">
              <a:extLst>
                <a:ext uri="{FF2B5EF4-FFF2-40B4-BE49-F238E27FC236}">
                  <a16:creationId xmlns:a16="http://schemas.microsoft.com/office/drawing/2014/main" id="{8277CA7F-4E4D-BA49-0257-4D9D09FF97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0338" y="3063875"/>
              <a:ext cx="26670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Continuous feed … long time</a:t>
              </a:r>
            </a:p>
          </p:txBody>
        </p:sp>
        <p:sp>
          <p:nvSpPr>
            <p:cNvPr id="43012" name="Text Box 9">
              <a:extLst>
                <a:ext uri="{FF2B5EF4-FFF2-40B4-BE49-F238E27FC236}">
                  <a16:creationId xmlns:a16="http://schemas.microsoft.com/office/drawing/2014/main" id="{35BE8AB5-623F-E796-4AB0-1C90BE9FAA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67475" y="1279525"/>
              <a:ext cx="24384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800">
                  <a:latin typeface="Roboto Slab" pitchFamily="2" charset="0"/>
                  <a:cs typeface="Roboto Slab" pitchFamily="2" charset="0"/>
                </a:rPr>
                <a:t>Feed phase</a:t>
              </a:r>
              <a:endParaRPr lang="en-GB" altLang="en-US" sz="1600">
                <a:latin typeface="Roboto Slab" pitchFamily="2" charset="0"/>
                <a:cs typeface="Roboto Slab" pitchFamily="2" charset="0"/>
              </a:endParaRPr>
            </a:p>
          </p:txBody>
        </p:sp>
        <p:grpSp>
          <p:nvGrpSpPr>
            <p:cNvPr id="43015" name="Group 82">
              <a:extLst>
                <a:ext uri="{FF2B5EF4-FFF2-40B4-BE49-F238E27FC236}">
                  <a16:creationId xmlns:a16="http://schemas.microsoft.com/office/drawing/2014/main" id="{D1A00710-9674-B42B-E0DA-8616DE77D2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00600" y="1570038"/>
              <a:ext cx="2127250" cy="1282700"/>
              <a:chOff x="2755" y="756"/>
              <a:chExt cx="1340" cy="808"/>
            </a:xfrm>
          </p:grpSpPr>
          <p:sp>
            <p:nvSpPr>
              <p:cNvPr id="43087" name="Line 83">
                <a:extLst>
                  <a:ext uri="{FF2B5EF4-FFF2-40B4-BE49-F238E27FC236}">
                    <a16:creationId xmlns:a16="http://schemas.microsoft.com/office/drawing/2014/main" id="{23E98C16-E33C-440F-C1F7-9E394A1AB9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6" y="1249"/>
                <a:ext cx="997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3088" name="Line 84">
                <a:extLst>
                  <a:ext uri="{FF2B5EF4-FFF2-40B4-BE49-F238E27FC236}">
                    <a16:creationId xmlns:a16="http://schemas.microsoft.com/office/drawing/2014/main" id="{B391D738-4D52-6FD6-5A69-4600D9FD90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67" y="1191"/>
                <a:ext cx="927" cy="1"/>
              </a:xfrm>
              <a:prstGeom prst="line">
                <a:avLst/>
              </a:prstGeom>
              <a:noFill/>
              <a:ln w="31750">
                <a:solidFill>
                  <a:srgbClr val="00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3089" name="Text Box 85">
                <a:extLst>
                  <a:ext uri="{FF2B5EF4-FFF2-40B4-BE49-F238E27FC236}">
                    <a16:creationId xmlns:a16="http://schemas.microsoft.com/office/drawing/2014/main" id="{E6A5740F-1DB0-31CB-C21B-E47470DD812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50" y="1234"/>
                <a:ext cx="1045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GB" altLang="en-US" sz="1400">
                    <a:latin typeface="Roboto Slab" pitchFamily="2" charset="0"/>
                    <a:cs typeface="Roboto Slab" pitchFamily="2" charset="0"/>
                  </a:rPr>
                  <a:t>Direction of flow / Cycle time</a:t>
                </a:r>
              </a:p>
            </p:txBody>
          </p:sp>
          <p:sp>
            <p:nvSpPr>
              <p:cNvPr id="43090" name="Text Box 86">
                <a:extLst>
                  <a:ext uri="{FF2B5EF4-FFF2-40B4-BE49-F238E27FC236}">
                    <a16:creationId xmlns:a16="http://schemas.microsoft.com/office/drawing/2014/main" id="{F57D16AA-F14A-9821-0E16-56E83DB34AF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55" y="819"/>
                <a:ext cx="329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GB" altLang="en-US" sz="1400">
                    <a:latin typeface="Roboto Slab" pitchFamily="2" charset="0"/>
                    <a:cs typeface="Roboto Slab" pitchFamily="2" charset="0"/>
                  </a:rPr>
                  <a:t>[S]</a:t>
                </a:r>
              </a:p>
            </p:txBody>
          </p:sp>
          <p:sp>
            <p:nvSpPr>
              <p:cNvPr id="43091" name="Line 87">
                <a:extLst>
                  <a:ext uri="{FF2B5EF4-FFF2-40B4-BE49-F238E27FC236}">
                    <a16:creationId xmlns:a16="http://schemas.microsoft.com/office/drawing/2014/main" id="{BF73F0D6-984D-0952-0815-EF92B2DF0A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66" y="756"/>
                <a:ext cx="0" cy="495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43032" name="Line 102">
              <a:extLst>
                <a:ext uri="{FF2B5EF4-FFF2-40B4-BE49-F238E27FC236}">
                  <a16:creationId xmlns:a16="http://schemas.microsoft.com/office/drawing/2014/main" id="{7AB36A12-C990-4158-558D-753925426C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3526" y="3198813"/>
              <a:ext cx="1066800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033" name="Line 103">
              <a:extLst>
                <a:ext uri="{FF2B5EF4-FFF2-40B4-BE49-F238E27FC236}">
                  <a16:creationId xmlns:a16="http://schemas.microsoft.com/office/drawing/2014/main" id="{7D070920-BB28-1D37-D24F-150547FA20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3363" y="4875213"/>
              <a:ext cx="1066800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056" name="Line 105">
              <a:extLst>
                <a:ext uri="{FF2B5EF4-FFF2-40B4-BE49-F238E27FC236}">
                  <a16:creationId xmlns:a16="http://schemas.microsoft.com/office/drawing/2014/main" id="{F10090FC-3402-A3A4-8F34-EBACD64232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054976" y="2054225"/>
              <a:ext cx="1588" cy="333375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 type="none" w="sm" len="sm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057" name="Text Box 106">
              <a:extLst>
                <a:ext uri="{FF2B5EF4-FFF2-40B4-BE49-F238E27FC236}">
                  <a16:creationId xmlns:a16="http://schemas.microsoft.com/office/drawing/2014/main" id="{4E8902B4-15C2-B99F-650F-13234ECED5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89876" y="1809750"/>
              <a:ext cx="554038" cy="285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Feed</a:t>
              </a:r>
            </a:p>
          </p:txBody>
        </p:sp>
        <p:sp>
          <p:nvSpPr>
            <p:cNvPr id="43058" name="Rectangle 107" descr="Sphere">
              <a:extLst>
                <a:ext uri="{FF2B5EF4-FFF2-40B4-BE49-F238E27FC236}">
                  <a16:creationId xmlns:a16="http://schemas.microsoft.com/office/drawing/2014/main" id="{3ADE0DAE-0AD8-1663-EFD3-564EBF0590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924" y="2451100"/>
              <a:ext cx="622300" cy="477838"/>
            </a:xfrm>
            <a:prstGeom prst="rect">
              <a:avLst/>
            </a:prstGeom>
            <a:blipFill dpi="0" rotWithShape="0">
              <a:blip r:embed="rId5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059" name="Rectangle 108">
              <a:extLst>
                <a:ext uri="{FF2B5EF4-FFF2-40B4-BE49-F238E27FC236}">
                  <a16:creationId xmlns:a16="http://schemas.microsoft.com/office/drawing/2014/main" id="{D4408D3B-5CD0-B913-1915-A7E4385963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4264" y="2214563"/>
              <a:ext cx="755650" cy="28575"/>
            </a:xfrm>
            <a:prstGeom prst="rect">
              <a:avLst/>
            </a:prstGeom>
            <a:solidFill>
              <a:srgbClr val="969696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060" name="Line 109">
              <a:extLst>
                <a:ext uri="{FF2B5EF4-FFF2-40B4-BE49-F238E27FC236}">
                  <a16:creationId xmlns:a16="http://schemas.microsoft.com/office/drawing/2014/main" id="{68E703A9-4790-EBDB-C354-DB16964B5B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816851" y="2193925"/>
              <a:ext cx="0" cy="6937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061" name="Oval 110">
              <a:extLst>
                <a:ext uri="{FF2B5EF4-FFF2-40B4-BE49-F238E27FC236}">
                  <a16:creationId xmlns:a16="http://schemas.microsoft.com/office/drawing/2014/main" id="{3DB55D6A-10C1-EBB3-17B5-49EB292F39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8264" y="2860675"/>
              <a:ext cx="122238" cy="4286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062" name="Oval 111">
              <a:extLst>
                <a:ext uri="{FF2B5EF4-FFF2-40B4-BE49-F238E27FC236}">
                  <a16:creationId xmlns:a16="http://schemas.microsoft.com/office/drawing/2014/main" id="{BE5B617E-E9ED-8325-A23A-F741A88CCD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0026" y="2860675"/>
              <a:ext cx="120650" cy="4286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063" name="Oval 112">
              <a:extLst>
                <a:ext uri="{FF2B5EF4-FFF2-40B4-BE49-F238E27FC236}">
                  <a16:creationId xmlns:a16="http://schemas.microsoft.com/office/drawing/2014/main" id="{48667715-321F-E38C-749C-81EB68B832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5089" y="2427288"/>
              <a:ext cx="122238" cy="4286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064" name="Oval 113">
              <a:extLst>
                <a:ext uri="{FF2B5EF4-FFF2-40B4-BE49-F238E27FC236}">
                  <a16:creationId xmlns:a16="http://schemas.microsoft.com/office/drawing/2014/main" id="{F1EABCEA-7B39-903D-0111-E59D8D1A6C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4789" y="2427288"/>
              <a:ext cx="122238" cy="4286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065" name="Rectangle 114">
              <a:extLst>
                <a:ext uri="{FF2B5EF4-FFF2-40B4-BE49-F238E27FC236}">
                  <a16:creationId xmlns:a16="http://schemas.microsoft.com/office/drawing/2014/main" id="{1626C8B8-2B4E-034E-41AA-5D5D9791C6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6014" y="2928938"/>
              <a:ext cx="696913" cy="3016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grpSp>
          <p:nvGrpSpPr>
            <p:cNvPr id="43066" name="Group 115">
              <a:extLst>
                <a:ext uri="{FF2B5EF4-FFF2-40B4-BE49-F238E27FC236}">
                  <a16:creationId xmlns:a16="http://schemas.microsoft.com/office/drawing/2014/main" id="{C9F3446F-323A-FC25-091C-BADD1A6AEF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20014" y="2193925"/>
              <a:ext cx="171450" cy="20638"/>
              <a:chOff x="2766" y="2631"/>
              <a:chExt cx="157" cy="19"/>
            </a:xfrm>
          </p:grpSpPr>
          <p:sp>
            <p:nvSpPr>
              <p:cNvPr id="43073" name="Line 116">
                <a:extLst>
                  <a:ext uri="{FF2B5EF4-FFF2-40B4-BE49-F238E27FC236}">
                    <a16:creationId xmlns:a16="http://schemas.microsoft.com/office/drawing/2014/main" id="{3C26D2BA-2A6A-85DE-28EC-72FEB33477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75" y="2631"/>
                <a:ext cx="148" cy="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3074" name="Line 117">
                <a:extLst>
                  <a:ext uri="{FF2B5EF4-FFF2-40B4-BE49-F238E27FC236}">
                    <a16:creationId xmlns:a16="http://schemas.microsoft.com/office/drawing/2014/main" id="{4F225B08-6CBD-9191-DCCF-F9AAF0AB6B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66" y="2631"/>
                <a:ext cx="1" cy="18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3075" name="Line 118">
                <a:extLst>
                  <a:ext uri="{FF2B5EF4-FFF2-40B4-BE49-F238E27FC236}">
                    <a16:creationId xmlns:a16="http://schemas.microsoft.com/office/drawing/2014/main" id="{96A1812F-3A8E-83DB-16D3-C9AEC4B842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919" y="2632"/>
                <a:ext cx="1" cy="18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43067" name="Rectangle 119">
              <a:extLst>
                <a:ext uri="{FF2B5EF4-FFF2-40B4-BE49-F238E27FC236}">
                  <a16:creationId xmlns:a16="http://schemas.microsoft.com/office/drawing/2014/main" id="{0A718150-0D27-E67B-D47E-FBB90B6C8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3514" y="1933575"/>
              <a:ext cx="60325" cy="257175"/>
            </a:xfrm>
            <a:prstGeom prst="rect">
              <a:avLst/>
            </a:prstGeom>
            <a:gradFill rotWithShape="0">
              <a:gsLst>
                <a:gs pos="0">
                  <a:srgbClr val="969696"/>
                </a:gs>
                <a:gs pos="50000">
                  <a:srgbClr val="454545"/>
                </a:gs>
                <a:gs pos="100000">
                  <a:srgbClr val="969696"/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068" name="Line 120">
              <a:extLst>
                <a:ext uri="{FF2B5EF4-FFF2-40B4-BE49-F238E27FC236}">
                  <a16:creationId xmlns:a16="http://schemas.microsoft.com/office/drawing/2014/main" id="{D2DBF7F8-1482-E120-23CF-00FB25D034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78726" y="2052638"/>
              <a:ext cx="1588" cy="341313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 type="none" w="sm" len="sm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069" name="Text Box 121">
              <a:extLst>
                <a:ext uri="{FF2B5EF4-FFF2-40B4-BE49-F238E27FC236}">
                  <a16:creationId xmlns:a16="http://schemas.microsoft.com/office/drawing/2014/main" id="{BDC3EB9A-73D4-1A7E-FBD9-4C62AC3636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54851" y="1793875"/>
              <a:ext cx="766763" cy="285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>
                  <a:latin typeface="Roboto Slab" pitchFamily="2" charset="0"/>
                  <a:cs typeface="Roboto Slab" pitchFamily="2" charset="0"/>
                </a:rPr>
                <a:t>Air, N</a:t>
              </a:r>
              <a:r>
                <a:rPr lang="en-GB" altLang="en-US" sz="1400" baseline="-25000">
                  <a:latin typeface="Roboto Slab" pitchFamily="2" charset="0"/>
                  <a:cs typeface="Roboto Slab" pitchFamily="2" charset="0"/>
                </a:rPr>
                <a:t>2</a:t>
              </a:r>
            </a:p>
          </p:txBody>
        </p:sp>
        <p:sp>
          <p:nvSpPr>
            <p:cNvPr id="43070" name="Rectangle 122">
              <a:extLst>
                <a:ext uri="{FF2B5EF4-FFF2-40B4-BE49-F238E27FC236}">
                  <a16:creationId xmlns:a16="http://schemas.microsoft.com/office/drawing/2014/main" id="{E6329381-7991-D423-6A26-517A59658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7601" y="2244725"/>
              <a:ext cx="34925" cy="68421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071" name="Rectangle 123">
              <a:extLst>
                <a:ext uri="{FF2B5EF4-FFF2-40B4-BE49-F238E27FC236}">
                  <a16:creationId xmlns:a16="http://schemas.microsoft.com/office/drawing/2014/main" id="{5070AAC1-2AC3-2C54-2A0E-3406204F1F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4826" y="2243138"/>
              <a:ext cx="34925" cy="6858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3072" name="AutoShape 124">
              <a:extLst>
                <a:ext uri="{FF2B5EF4-FFF2-40B4-BE49-F238E27FC236}">
                  <a16:creationId xmlns:a16="http://schemas.microsoft.com/office/drawing/2014/main" id="{B4917AA8-910E-57A5-C6C3-AE6B03AE0B8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8024814" y="2405063"/>
              <a:ext cx="52388" cy="44450"/>
            </a:xfrm>
            <a:prstGeom prst="triangle">
              <a:avLst>
                <a:gd name="adj" fmla="val 50000"/>
              </a:avLst>
            </a:prstGeom>
            <a:noFill/>
            <a:ln w="317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grpSp>
          <p:nvGrpSpPr>
            <p:cNvPr id="43035" name="Group 125">
              <a:extLst>
                <a:ext uri="{FF2B5EF4-FFF2-40B4-BE49-F238E27FC236}">
                  <a16:creationId xmlns:a16="http://schemas.microsoft.com/office/drawing/2014/main" id="{ED0CFBA1-8F06-EBDE-1368-486BA0F03FE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81851" y="4129088"/>
              <a:ext cx="1338263" cy="1165225"/>
              <a:chOff x="4268" y="2466"/>
              <a:chExt cx="843" cy="734"/>
            </a:xfrm>
          </p:grpSpPr>
          <p:sp>
            <p:nvSpPr>
              <p:cNvPr id="43036" name="Line 126">
                <a:extLst>
                  <a:ext uri="{FF2B5EF4-FFF2-40B4-BE49-F238E27FC236}">
                    <a16:creationId xmlns:a16="http://schemas.microsoft.com/office/drawing/2014/main" id="{4AE8BC2F-3216-D6B7-4C88-402959466A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66" y="2630"/>
                <a:ext cx="1" cy="21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 type="none" w="sm" len="sm"/>
                <a:tailEnd type="triangl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3037" name="Text Box 127">
                <a:extLst>
                  <a:ext uri="{FF2B5EF4-FFF2-40B4-BE49-F238E27FC236}">
                    <a16:creationId xmlns:a16="http://schemas.microsoft.com/office/drawing/2014/main" id="{CCFA5E50-1771-D73A-5F38-C04B40065ED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62" y="2476"/>
                <a:ext cx="349" cy="1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36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GB" altLang="en-US" sz="1400">
                    <a:latin typeface="Roboto Slab" pitchFamily="2" charset="0"/>
                    <a:cs typeface="Roboto Slab" pitchFamily="2" charset="0"/>
                  </a:rPr>
                  <a:t>Feed</a:t>
                </a:r>
              </a:p>
            </p:txBody>
          </p:sp>
          <p:sp>
            <p:nvSpPr>
              <p:cNvPr id="43038" name="Rectangle 128" descr="Sphere">
                <a:extLst>
                  <a:ext uri="{FF2B5EF4-FFF2-40B4-BE49-F238E27FC236}">
                    <a16:creationId xmlns:a16="http://schemas.microsoft.com/office/drawing/2014/main" id="{DCF78185-D74D-E043-A1CA-3F9E766DBD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8" y="2880"/>
                <a:ext cx="392" cy="301"/>
              </a:xfrm>
              <a:prstGeom prst="rect">
                <a:avLst/>
              </a:prstGeom>
              <a:blipFill dpi="0" rotWithShape="0">
                <a:blip r:embed="rId5"/>
                <a:srcRect/>
                <a:tile tx="0" ty="0" sx="100000" sy="100000" flip="none" algn="tl"/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039" name="Rectangle 129">
                <a:extLst>
                  <a:ext uri="{FF2B5EF4-FFF2-40B4-BE49-F238E27FC236}">
                    <a16:creationId xmlns:a16="http://schemas.microsoft.com/office/drawing/2014/main" id="{2F5D164C-FA7B-4459-8064-B1DCB337AD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5" y="2731"/>
                <a:ext cx="476" cy="18"/>
              </a:xfrm>
              <a:prstGeom prst="rect">
                <a:avLst/>
              </a:prstGeom>
              <a:solidFill>
                <a:srgbClr val="969696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040" name="Line 130">
                <a:extLst>
                  <a:ext uri="{FF2B5EF4-FFF2-40B4-BE49-F238E27FC236}">
                    <a16:creationId xmlns:a16="http://schemas.microsoft.com/office/drawing/2014/main" id="{E067EF53-8079-824B-AD96-6282CA0917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716" y="2718"/>
                <a:ext cx="0" cy="43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3041" name="Oval 131">
                <a:extLst>
                  <a:ext uri="{FF2B5EF4-FFF2-40B4-BE49-F238E27FC236}">
                    <a16:creationId xmlns:a16="http://schemas.microsoft.com/office/drawing/2014/main" id="{CFA4150D-19F5-85C6-E90D-3BA54770FF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5" y="3138"/>
                <a:ext cx="77" cy="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042" name="Oval 132">
                <a:extLst>
                  <a:ext uri="{FF2B5EF4-FFF2-40B4-BE49-F238E27FC236}">
                    <a16:creationId xmlns:a16="http://schemas.microsoft.com/office/drawing/2014/main" id="{3F7A171B-9034-47BC-0179-9F5978438E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8" y="3138"/>
                <a:ext cx="76" cy="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043" name="Oval 133">
                <a:extLst>
                  <a:ext uri="{FF2B5EF4-FFF2-40B4-BE49-F238E27FC236}">
                    <a16:creationId xmlns:a16="http://schemas.microsoft.com/office/drawing/2014/main" id="{11897657-8A41-0EA4-497D-486BBAFCB4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2865"/>
                <a:ext cx="77" cy="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044" name="Oval 134">
                <a:extLst>
                  <a:ext uri="{FF2B5EF4-FFF2-40B4-BE49-F238E27FC236}">
                    <a16:creationId xmlns:a16="http://schemas.microsoft.com/office/drawing/2014/main" id="{41804BAF-9D31-D553-25E9-97D13F4EAB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1" y="2865"/>
                <a:ext cx="77" cy="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045" name="Rectangle 135">
                <a:extLst>
                  <a:ext uri="{FF2B5EF4-FFF2-40B4-BE49-F238E27FC236}">
                    <a16:creationId xmlns:a16="http://schemas.microsoft.com/office/drawing/2014/main" id="{48031F1B-370D-0D37-253C-75E9511278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5" y="3181"/>
                <a:ext cx="439" cy="19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grpSp>
            <p:nvGrpSpPr>
              <p:cNvPr id="43046" name="Group 136">
                <a:extLst>
                  <a:ext uri="{FF2B5EF4-FFF2-40B4-BE49-F238E27FC236}">
                    <a16:creationId xmlns:a16="http://schemas.microsoft.com/office/drawing/2014/main" id="{19EB7085-DF74-8E7A-5414-DE98787D796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55" y="2718"/>
                <a:ext cx="108" cy="13"/>
                <a:chOff x="2766" y="2631"/>
                <a:chExt cx="157" cy="19"/>
              </a:xfrm>
            </p:grpSpPr>
            <p:sp>
              <p:nvSpPr>
                <p:cNvPr id="43053" name="Line 137">
                  <a:extLst>
                    <a:ext uri="{FF2B5EF4-FFF2-40B4-BE49-F238E27FC236}">
                      <a16:creationId xmlns:a16="http://schemas.microsoft.com/office/drawing/2014/main" id="{8100AACD-EEC5-761B-BD9E-C3F2D866163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775" y="2631"/>
                  <a:ext cx="148" cy="1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43054" name="Line 138">
                  <a:extLst>
                    <a:ext uri="{FF2B5EF4-FFF2-40B4-BE49-F238E27FC236}">
                      <a16:creationId xmlns:a16="http://schemas.microsoft.com/office/drawing/2014/main" id="{F5271E41-92D5-9099-C54E-D12459730E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766" y="2631"/>
                  <a:ext cx="1" cy="18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43055" name="Line 139">
                  <a:extLst>
                    <a:ext uri="{FF2B5EF4-FFF2-40B4-BE49-F238E27FC236}">
                      <a16:creationId xmlns:a16="http://schemas.microsoft.com/office/drawing/2014/main" id="{310CAF1E-6A55-8245-4051-3CEE3C63598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919" y="2632"/>
                  <a:ext cx="1" cy="18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</p:grpSp>
          <p:sp>
            <p:nvSpPr>
              <p:cNvPr id="43047" name="Rectangle 140">
                <a:extLst>
                  <a:ext uri="{FF2B5EF4-FFF2-40B4-BE49-F238E27FC236}">
                    <a16:creationId xmlns:a16="http://schemas.microsoft.com/office/drawing/2014/main" id="{E5FBBF30-C18A-83E3-153E-63AF9D98D5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95" y="2554"/>
                <a:ext cx="38" cy="162"/>
              </a:xfrm>
              <a:prstGeom prst="rect">
                <a:avLst/>
              </a:prstGeom>
              <a:gradFill rotWithShape="0">
                <a:gsLst>
                  <a:gs pos="0">
                    <a:srgbClr val="969696"/>
                  </a:gs>
                  <a:gs pos="50000">
                    <a:srgbClr val="454545"/>
                  </a:gs>
                  <a:gs pos="100000">
                    <a:srgbClr val="969696"/>
                  </a:gs>
                </a:gsLst>
                <a:lin ang="0" scaled="1"/>
              </a:gra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048" name="Line 141">
                <a:extLst>
                  <a:ext uri="{FF2B5EF4-FFF2-40B4-BE49-F238E27FC236}">
                    <a16:creationId xmlns:a16="http://schemas.microsoft.com/office/drawing/2014/main" id="{7EEDF1FE-E470-2310-02E1-F542E59A47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66" y="2629"/>
                <a:ext cx="1" cy="21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 type="none" w="sm" len="sm"/>
                <a:tailEnd type="triangl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3049" name="Text Box 142">
                <a:extLst>
                  <a:ext uri="{FF2B5EF4-FFF2-40B4-BE49-F238E27FC236}">
                    <a16:creationId xmlns:a16="http://schemas.microsoft.com/office/drawing/2014/main" id="{F1B5382B-F706-E5CB-CF2E-41F7FE9EA61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68" y="2466"/>
                <a:ext cx="451" cy="1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36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GB" altLang="en-US" sz="1400">
                    <a:latin typeface="Roboto Slab" pitchFamily="2" charset="0"/>
                    <a:cs typeface="Roboto Slab" pitchFamily="2" charset="0"/>
                  </a:rPr>
                  <a:t>Air, N</a:t>
                </a:r>
                <a:r>
                  <a:rPr lang="en-GB" altLang="en-US" sz="1400" baseline="-25000">
                    <a:latin typeface="Roboto Slab" pitchFamily="2" charset="0"/>
                    <a:cs typeface="Roboto Slab" pitchFamily="2" charset="0"/>
                  </a:rPr>
                  <a:t>2</a:t>
                </a:r>
              </a:p>
            </p:txBody>
          </p:sp>
          <p:sp>
            <p:nvSpPr>
              <p:cNvPr id="43050" name="Rectangle 143">
                <a:extLst>
                  <a:ext uri="{FF2B5EF4-FFF2-40B4-BE49-F238E27FC236}">
                    <a16:creationId xmlns:a16="http://schemas.microsoft.com/office/drawing/2014/main" id="{A26C90E8-52B8-DCA7-C009-9A44C6D2A4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6" y="2750"/>
                <a:ext cx="22" cy="4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051" name="Rectangle 144">
                <a:extLst>
                  <a:ext uri="{FF2B5EF4-FFF2-40B4-BE49-F238E27FC236}">
                    <a16:creationId xmlns:a16="http://schemas.microsoft.com/office/drawing/2014/main" id="{62DF8A96-C29E-2140-AC81-3E2FB829AA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10" y="2749"/>
                <a:ext cx="22" cy="43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  <p:sp>
            <p:nvSpPr>
              <p:cNvPr id="43052" name="AutoShape 145">
                <a:extLst>
                  <a:ext uri="{FF2B5EF4-FFF2-40B4-BE49-F238E27FC236}">
                    <a16:creationId xmlns:a16="http://schemas.microsoft.com/office/drawing/2014/main" id="{B5E15738-F144-027D-B3E3-78BD6B78BA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4847" y="2851"/>
                <a:ext cx="33" cy="28"/>
              </a:xfrm>
              <a:prstGeom prst="triangle">
                <a:avLst>
                  <a:gd name="adj" fmla="val 50000"/>
                </a:avLst>
              </a:prstGeom>
              <a:noFill/>
              <a:ln w="3175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</p:grpSp>
        <p:sp>
          <p:nvSpPr>
            <p:cNvPr id="43031" name="Text Box 146">
              <a:extLst>
                <a:ext uri="{FF2B5EF4-FFF2-40B4-BE49-F238E27FC236}">
                  <a16:creationId xmlns:a16="http://schemas.microsoft.com/office/drawing/2014/main" id="{55736837-839D-DA2E-F351-B42AA5F666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55000" y="3511550"/>
              <a:ext cx="1092200" cy="369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800">
                  <a:latin typeface="Roboto Slab" pitchFamily="2" charset="0"/>
                  <a:cs typeface="Roboto Slab" pitchFamily="2" charset="0"/>
                </a:rPr>
                <a:t>SBR’s</a:t>
              </a:r>
            </a:p>
          </p:txBody>
        </p:sp>
        <p:grpSp>
          <p:nvGrpSpPr>
            <p:cNvPr id="43018" name="Group 147">
              <a:extLst>
                <a:ext uri="{FF2B5EF4-FFF2-40B4-BE49-F238E27FC236}">
                  <a16:creationId xmlns:a16="http://schemas.microsoft.com/office/drawing/2014/main" id="{DE70BEDD-499A-C5F8-A690-789FDAF1A2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67275" y="5403850"/>
              <a:ext cx="4129088" cy="1187450"/>
              <a:chOff x="3722" y="3355"/>
              <a:chExt cx="2601" cy="748"/>
            </a:xfrm>
          </p:grpSpPr>
          <p:sp>
            <p:nvSpPr>
              <p:cNvPr id="43020" name="Text Box 148">
                <a:extLst>
                  <a:ext uri="{FF2B5EF4-FFF2-40B4-BE49-F238E27FC236}">
                    <a16:creationId xmlns:a16="http://schemas.microsoft.com/office/drawing/2014/main" id="{FDEF855F-EA77-5BB1-A47A-FC9D1976AB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15" y="3355"/>
                <a:ext cx="160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GB" altLang="en-US" sz="1400">
                    <a:latin typeface="Roboto Slab" pitchFamily="2" charset="0"/>
                    <a:cs typeface="Roboto Slab" pitchFamily="2" charset="0"/>
                  </a:rPr>
                  <a:t>Pulse feed … few minutes</a:t>
                </a:r>
              </a:p>
            </p:txBody>
          </p:sp>
          <p:grpSp>
            <p:nvGrpSpPr>
              <p:cNvPr id="43021" name="Group 149">
                <a:extLst>
                  <a:ext uri="{FF2B5EF4-FFF2-40B4-BE49-F238E27FC236}">
                    <a16:creationId xmlns:a16="http://schemas.microsoft.com/office/drawing/2014/main" id="{FB686456-E780-AAFC-38D0-0CCA4FB9A8E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22" y="3397"/>
                <a:ext cx="1322" cy="706"/>
                <a:chOff x="2810" y="3221"/>
                <a:chExt cx="1322" cy="706"/>
              </a:xfrm>
            </p:grpSpPr>
            <p:sp>
              <p:nvSpPr>
                <p:cNvPr id="43022" name="Line 150">
                  <a:extLst>
                    <a:ext uri="{FF2B5EF4-FFF2-40B4-BE49-F238E27FC236}">
                      <a16:creationId xmlns:a16="http://schemas.microsoft.com/office/drawing/2014/main" id="{FC1A857B-F327-F767-ED32-7EE8FE4A218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08" y="3750"/>
                  <a:ext cx="1024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 type="none" w="sm" len="sm"/>
                  <a:tailEnd type="triangl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43023" name="Line 151">
                  <a:extLst>
                    <a:ext uri="{FF2B5EF4-FFF2-40B4-BE49-F238E27FC236}">
                      <a16:creationId xmlns:a16="http://schemas.microsoft.com/office/drawing/2014/main" id="{77999969-2A68-A2A7-67E8-DA39E016C5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498" y="3696"/>
                  <a:ext cx="563" cy="2"/>
                </a:xfrm>
                <a:prstGeom prst="line">
                  <a:avLst/>
                </a:prstGeom>
                <a:noFill/>
                <a:ln w="31750">
                  <a:solidFill>
                    <a:srgbClr val="00FFF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43024" name="Text Box 152">
                  <a:extLst>
                    <a:ext uri="{FF2B5EF4-FFF2-40B4-BE49-F238E27FC236}">
                      <a16:creationId xmlns:a16="http://schemas.microsoft.com/office/drawing/2014/main" id="{F79AE779-B2A1-D4E1-3A43-EACEC381195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163" y="3735"/>
                  <a:ext cx="836" cy="19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GB" altLang="en-US" sz="1400">
                      <a:latin typeface="Roboto Slab" pitchFamily="2" charset="0"/>
                      <a:cs typeface="Roboto Slab" pitchFamily="2" charset="0"/>
                    </a:rPr>
                    <a:t>Cycle time</a:t>
                  </a:r>
                </a:p>
              </p:txBody>
            </p:sp>
            <p:sp>
              <p:nvSpPr>
                <p:cNvPr id="43025" name="Freeform 153">
                  <a:extLst>
                    <a:ext uri="{FF2B5EF4-FFF2-40B4-BE49-F238E27FC236}">
                      <a16:creationId xmlns:a16="http://schemas.microsoft.com/office/drawing/2014/main" id="{8F1152E4-C407-8726-A449-5B78CC5562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800000" flipH="1">
                  <a:off x="3076" y="3351"/>
                  <a:ext cx="201" cy="166"/>
                </a:xfrm>
                <a:custGeom>
                  <a:avLst/>
                  <a:gdLst>
                    <a:gd name="T0" fmla="*/ 0 w 248"/>
                    <a:gd name="T1" fmla="*/ 0 h 424"/>
                    <a:gd name="T2" fmla="*/ 47 w 248"/>
                    <a:gd name="T3" fmla="*/ 2 h 424"/>
                    <a:gd name="T4" fmla="*/ 87 w 248"/>
                    <a:gd name="T5" fmla="*/ 4 h 42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48" h="424">
                      <a:moveTo>
                        <a:pt x="0" y="0"/>
                      </a:moveTo>
                      <a:cubicBezTo>
                        <a:pt x="47" y="64"/>
                        <a:pt x="95" y="129"/>
                        <a:pt x="136" y="200"/>
                      </a:cubicBezTo>
                      <a:cubicBezTo>
                        <a:pt x="177" y="271"/>
                        <a:pt x="212" y="347"/>
                        <a:pt x="248" y="424"/>
                      </a:cubicBezTo>
                    </a:path>
                  </a:pathLst>
                </a:custGeom>
                <a:noFill/>
                <a:ln w="31750" cap="flat" cmpd="sng">
                  <a:solidFill>
                    <a:srgbClr val="6633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43026" name="Freeform 154">
                  <a:extLst>
                    <a:ext uri="{FF2B5EF4-FFF2-40B4-BE49-F238E27FC236}">
                      <a16:creationId xmlns:a16="http://schemas.microsoft.com/office/drawing/2014/main" id="{12D90077-47BB-670D-DCC4-39EA274F8F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800000" flipH="1">
                  <a:off x="3249" y="3539"/>
                  <a:ext cx="110" cy="143"/>
                </a:xfrm>
                <a:custGeom>
                  <a:avLst/>
                  <a:gdLst>
                    <a:gd name="T0" fmla="*/ 0 w 248"/>
                    <a:gd name="T1" fmla="*/ 0 h 424"/>
                    <a:gd name="T2" fmla="*/ 2 w 248"/>
                    <a:gd name="T3" fmla="*/ 1 h 424"/>
                    <a:gd name="T4" fmla="*/ 4 w 248"/>
                    <a:gd name="T5" fmla="*/ 2 h 42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48" h="424">
                      <a:moveTo>
                        <a:pt x="0" y="0"/>
                      </a:moveTo>
                      <a:cubicBezTo>
                        <a:pt x="47" y="64"/>
                        <a:pt x="95" y="129"/>
                        <a:pt x="136" y="200"/>
                      </a:cubicBezTo>
                      <a:cubicBezTo>
                        <a:pt x="177" y="271"/>
                        <a:pt x="212" y="347"/>
                        <a:pt x="248" y="424"/>
                      </a:cubicBezTo>
                    </a:path>
                  </a:pathLst>
                </a:custGeom>
                <a:noFill/>
                <a:ln w="31750" cap="flat" cmpd="sng">
                  <a:solidFill>
                    <a:srgbClr val="80808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43027" name="Freeform 155">
                  <a:extLst>
                    <a:ext uri="{FF2B5EF4-FFF2-40B4-BE49-F238E27FC236}">
                      <a16:creationId xmlns:a16="http://schemas.microsoft.com/office/drawing/2014/main" id="{5A919895-ED32-91A2-188C-462BD1382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61" y="3675"/>
                  <a:ext cx="139" cy="22"/>
                </a:xfrm>
                <a:custGeom>
                  <a:avLst/>
                  <a:gdLst>
                    <a:gd name="T0" fmla="*/ 0 w 248"/>
                    <a:gd name="T1" fmla="*/ 0 h 40"/>
                    <a:gd name="T2" fmla="*/ 6 w 248"/>
                    <a:gd name="T3" fmla="*/ 2 h 40"/>
                    <a:gd name="T4" fmla="*/ 14 w 248"/>
                    <a:gd name="T5" fmla="*/ 2 h 4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48" h="40">
                      <a:moveTo>
                        <a:pt x="0" y="0"/>
                      </a:moveTo>
                      <a:cubicBezTo>
                        <a:pt x="35" y="12"/>
                        <a:pt x="71" y="25"/>
                        <a:pt x="112" y="32"/>
                      </a:cubicBezTo>
                      <a:cubicBezTo>
                        <a:pt x="153" y="39"/>
                        <a:pt x="200" y="39"/>
                        <a:pt x="248" y="40"/>
                      </a:cubicBezTo>
                    </a:path>
                  </a:pathLst>
                </a:custGeom>
                <a:noFill/>
                <a:ln w="31750" cap="flat" cmpd="sng">
                  <a:solidFill>
                    <a:srgbClr val="C0C0C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43028" name="Text Box 156">
                  <a:extLst>
                    <a:ext uri="{FF2B5EF4-FFF2-40B4-BE49-F238E27FC236}">
                      <a16:creationId xmlns:a16="http://schemas.microsoft.com/office/drawing/2014/main" id="{D911D22D-FF5D-1C72-336F-3AC44961EB5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810" y="3305"/>
                  <a:ext cx="349" cy="19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GB" altLang="en-US" sz="1400">
                      <a:latin typeface="Roboto Slab" pitchFamily="2" charset="0"/>
                      <a:cs typeface="Roboto Slab" pitchFamily="2" charset="0"/>
                    </a:rPr>
                    <a:t>[S]</a:t>
                  </a:r>
                </a:p>
              </p:txBody>
            </p:sp>
            <p:sp>
              <p:nvSpPr>
                <p:cNvPr id="43029" name="Line 157">
                  <a:extLst>
                    <a:ext uri="{FF2B5EF4-FFF2-40B4-BE49-F238E27FC236}">
                      <a16:creationId xmlns:a16="http://schemas.microsoft.com/office/drawing/2014/main" id="{2389C883-CC54-16E2-58AA-BBFDD83F9A3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08" y="3221"/>
                  <a:ext cx="0" cy="531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 type="none" w="sm" len="sm"/>
                  <a:tailEnd type="triangl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l-NL"/>
                </a:p>
              </p:txBody>
            </p:sp>
          </p:grpSp>
        </p:grpSp>
      </p:grpSp>
      <p:sp>
        <p:nvSpPr>
          <p:cNvPr id="43019" name="Rectangle 2">
            <a:extLst>
              <a:ext uri="{FF2B5EF4-FFF2-40B4-BE49-F238E27FC236}">
                <a16:creationId xmlns:a16="http://schemas.microsoft.com/office/drawing/2014/main" id="{754B7879-1FDE-4A79-75C5-4B389CE56E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82613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Bulking sludge study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RIMG0012">
            <a:extLst>
              <a:ext uri="{FF2B5EF4-FFF2-40B4-BE49-F238E27FC236}">
                <a16:creationId xmlns:a16="http://schemas.microsoft.com/office/drawing/2014/main" id="{01BBA827-77D4-DCB6-1192-75E0C1B05D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1466850"/>
            <a:ext cx="4235451" cy="283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ext Box 5">
            <a:extLst>
              <a:ext uri="{FF2B5EF4-FFF2-40B4-BE49-F238E27FC236}">
                <a16:creationId xmlns:a16="http://schemas.microsoft.com/office/drawing/2014/main" id="{A1DB1D76-CEC2-E22E-DBF0-99D3C05655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359400"/>
            <a:ext cx="1270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400">
                <a:latin typeface="Roboto Slab" pitchFamily="2" charset="0"/>
                <a:cs typeface="Roboto Slab" pitchFamily="2" charset="0"/>
              </a:rPr>
              <a:t>Mixing</a:t>
            </a:r>
          </a:p>
        </p:txBody>
      </p:sp>
      <p:sp>
        <p:nvSpPr>
          <p:cNvPr id="45060" name="Rectangle 6">
            <a:extLst>
              <a:ext uri="{FF2B5EF4-FFF2-40B4-BE49-F238E27FC236}">
                <a16:creationId xmlns:a16="http://schemas.microsoft.com/office/drawing/2014/main" id="{DA526860-1B37-F897-2D38-B72CD45C1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0063" y="5438775"/>
            <a:ext cx="407987" cy="203200"/>
          </a:xfrm>
          <a:prstGeom prst="rect">
            <a:avLst/>
          </a:prstGeom>
          <a:solidFill>
            <a:srgbClr val="92D050">
              <a:alpha val="50195"/>
            </a:srgb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45061" name="Line 7">
            <a:extLst>
              <a:ext uri="{FF2B5EF4-FFF2-40B4-BE49-F238E27FC236}">
                <a16:creationId xmlns:a16="http://schemas.microsoft.com/office/drawing/2014/main" id="{DE702C96-5C3C-BC52-C685-0B417932311D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6888" y="5122863"/>
            <a:ext cx="0" cy="650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45062" name="Text Box 8">
            <a:extLst>
              <a:ext uri="{FF2B5EF4-FFF2-40B4-BE49-F238E27FC236}">
                <a16:creationId xmlns:a16="http://schemas.microsoft.com/office/drawing/2014/main" id="{366C8DF2-38C1-AC87-AD0B-86E699527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0" y="4883150"/>
            <a:ext cx="2079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200" b="1">
                <a:latin typeface="Roboto Slab" pitchFamily="2" charset="0"/>
                <a:cs typeface="Roboto Slab" pitchFamily="2" charset="0"/>
              </a:rPr>
              <a:t>0</a:t>
            </a:r>
          </a:p>
        </p:txBody>
      </p:sp>
      <p:sp>
        <p:nvSpPr>
          <p:cNvPr id="45063" name="Line 9">
            <a:extLst>
              <a:ext uri="{FF2B5EF4-FFF2-40B4-BE49-F238E27FC236}">
                <a16:creationId xmlns:a16="http://schemas.microsoft.com/office/drawing/2014/main" id="{D5915713-EB6F-0300-E294-300A6621AF72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6463" y="5124450"/>
            <a:ext cx="0" cy="650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45064" name="Text Box 10">
            <a:extLst>
              <a:ext uri="{FF2B5EF4-FFF2-40B4-BE49-F238E27FC236}">
                <a16:creationId xmlns:a16="http://schemas.microsoft.com/office/drawing/2014/main" id="{CB4988EF-8BEA-8BF8-F1F9-C5DC92DC14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1525" y="4903788"/>
            <a:ext cx="252413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200" b="1">
                <a:latin typeface="Roboto Slab" pitchFamily="2" charset="0"/>
                <a:cs typeface="Roboto Slab" pitchFamily="2" charset="0"/>
              </a:rPr>
              <a:t>10</a:t>
            </a:r>
          </a:p>
        </p:txBody>
      </p:sp>
      <p:grpSp>
        <p:nvGrpSpPr>
          <p:cNvPr id="45065" name="Group 11">
            <a:extLst>
              <a:ext uri="{FF2B5EF4-FFF2-40B4-BE49-F238E27FC236}">
                <a16:creationId xmlns:a16="http://schemas.microsoft.com/office/drawing/2014/main" id="{B0711DE4-69D8-8D2C-3234-C7436E5ED8FA}"/>
              </a:ext>
            </a:extLst>
          </p:cNvPr>
          <p:cNvGrpSpPr>
            <a:grpSpLocks/>
          </p:cNvGrpSpPr>
          <p:nvPr/>
        </p:nvGrpSpPr>
        <p:grpSpPr bwMode="auto">
          <a:xfrm>
            <a:off x="249238" y="4902200"/>
            <a:ext cx="4152900" cy="1019175"/>
            <a:chOff x="604" y="2618"/>
            <a:chExt cx="2616" cy="642"/>
          </a:xfrm>
        </p:grpSpPr>
        <p:sp>
          <p:nvSpPr>
            <p:cNvPr id="45085" name="Rectangle 12">
              <a:extLst>
                <a:ext uri="{FF2B5EF4-FFF2-40B4-BE49-F238E27FC236}">
                  <a16:creationId xmlns:a16="http://schemas.microsoft.com/office/drawing/2014/main" id="{292FDBC7-F301-8D64-072E-8FB03D96D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" y="3086"/>
              <a:ext cx="115" cy="128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5086" name="Text Box 13">
              <a:extLst>
                <a:ext uri="{FF2B5EF4-FFF2-40B4-BE49-F238E27FC236}">
                  <a16:creationId xmlns:a16="http://schemas.microsoft.com/office/drawing/2014/main" id="{C37E547F-55D5-FD0A-7B75-A3696D00A6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57" y="2954"/>
              <a:ext cx="33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800" b="1">
                  <a:latin typeface="Roboto Slab" pitchFamily="2" charset="0"/>
                  <a:cs typeface="Roboto Slab" pitchFamily="2" charset="0"/>
                </a:rPr>
                <a:t>...</a:t>
              </a:r>
            </a:p>
          </p:txBody>
        </p:sp>
        <p:sp>
          <p:nvSpPr>
            <p:cNvPr id="45087" name="Rectangle 14">
              <a:extLst>
                <a:ext uri="{FF2B5EF4-FFF2-40B4-BE49-F238E27FC236}">
                  <a16:creationId xmlns:a16="http://schemas.microsoft.com/office/drawing/2014/main" id="{C155FF75-F5CF-048D-6F52-5155E88ECA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3" y="3086"/>
              <a:ext cx="998" cy="128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5088" name="Line 15">
              <a:extLst>
                <a:ext uri="{FF2B5EF4-FFF2-40B4-BE49-F238E27FC236}">
                  <a16:creationId xmlns:a16="http://schemas.microsoft.com/office/drawing/2014/main" id="{428074D0-4743-BD4E-9786-C72562CCBE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8" y="2759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5089" name="Text Box 16">
              <a:extLst>
                <a:ext uri="{FF2B5EF4-FFF2-40B4-BE49-F238E27FC236}">
                  <a16:creationId xmlns:a16="http://schemas.microsoft.com/office/drawing/2014/main" id="{272DF113-9277-E253-A659-DC512B58AD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53" y="2620"/>
              <a:ext cx="159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13</a:t>
              </a:r>
            </a:p>
          </p:txBody>
        </p:sp>
        <p:sp>
          <p:nvSpPr>
            <p:cNvPr id="45090" name="Line 17">
              <a:extLst>
                <a:ext uri="{FF2B5EF4-FFF2-40B4-BE49-F238E27FC236}">
                  <a16:creationId xmlns:a16="http://schemas.microsoft.com/office/drawing/2014/main" id="{A58C8487-42A4-96BB-1EE7-A72F5BC2D0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2" y="2757"/>
              <a:ext cx="0" cy="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5091" name="Text Box 18">
              <a:extLst>
                <a:ext uri="{FF2B5EF4-FFF2-40B4-BE49-F238E27FC236}">
                  <a16:creationId xmlns:a16="http://schemas.microsoft.com/office/drawing/2014/main" id="{6D090CED-4238-7CD2-2C36-22A77C3FB2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7" y="2618"/>
              <a:ext cx="213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200" b="1">
                  <a:latin typeface="Roboto Slab" pitchFamily="2" charset="0"/>
                  <a:cs typeface="Roboto Slab" pitchFamily="2" charset="0"/>
                </a:rPr>
                <a:t>203</a:t>
              </a:r>
            </a:p>
          </p:txBody>
        </p:sp>
        <p:sp>
          <p:nvSpPr>
            <p:cNvPr id="45092" name="Text Box 19">
              <a:extLst>
                <a:ext uri="{FF2B5EF4-FFF2-40B4-BE49-F238E27FC236}">
                  <a16:creationId xmlns:a16="http://schemas.microsoft.com/office/drawing/2014/main" id="{DFE817B3-7E52-AABD-C525-B4CCBAA3EA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4" y="3068"/>
              <a:ext cx="99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GB" altLang="en-US" sz="1400" b="1">
                  <a:latin typeface="Roboto Slab" pitchFamily="2" charset="0"/>
                  <a:cs typeface="Roboto Slab" pitchFamily="2" charset="0"/>
                </a:rPr>
                <a:t>Fill (aerated)</a:t>
              </a:r>
            </a:p>
          </p:txBody>
        </p:sp>
      </p:grpSp>
      <p:sp>
        <p:nvSpPr>
          <p:cNvPr id="45066" name="Rectangle 20">
            <a:extLst>
              <a:ext uri="{FF2B5EF4-FFF2-40B4-BE49-F238E27FC236}">
                <a16:creationId xmlns:a16="http://schemas.microsoft.com/office/drawing/2014/main" id="{A97901C6-1B57-EE20-4814-A432D0ECF7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9638" y="5848350"/>
            <a:ext cx="2047875" cy="203200"/>
          </a:xfrm>
          <a:prstGeom prst="rect">
            <a:avLst/>
          </a:prstGeom>
          <a:solidFill>
            <a:srgbClr val="92D050">
              <a:alpha val="50195"/>
            </a:srgb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45067" name="Text Box 21">
            <a:extLst>
              <a:ext uri="{FF2B5EF4-FFF2-40B4-BE49-F238E27FC236}">
                <a16:creationId xmlns:a16="http://schemas.microsoft.com/office/drawing/2014/main" id="{2E591CBB-F1A1-6944-650C-94EB5E69D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826125"/>
            <a:ext cx="157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400">
                <a:latin typeface="Roboto Slab" pitchFamily="2" charset="0"/>
                <a:cs typeface="Roboto Slab" pitchFamily="2" charset="0"/>
              </a:rPr>
              <a:t>React</a:t>
            </a:r>
          </a:p>
        </p:txBody>
      </p:sp>
      <p:sp>
        <p:nvSpPr>
          <p:cNvPr id="45068" name="Rectangle 22">
            <a:extLst>
              <a:ext uri="{FF2B5EF4-FFF2-40B4-BE49-F238E27FC236}">
                <a16:creationId xmlns:a16="http://schemas.microsoft.com/office/drawing/2014/main" id="{6713FD0C-00C8-8774-33CA-9C5BE0103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9538" y="6051550"/>
            <a:ext cx="306387" cy="203200"/>
          </a:xfrm>
          <a:prstGeom prst="rect">
            <a:avLst/>
          </a:prstGeom>
          <a:solidFill>
            <a:srgbClr val="92D050">
              <a:alpha val="50195"/>
            </a:srgb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45069" name="Line 23">
            <a:extLst>
              <a:ext uri="{FF2B5EF4-FFF2-40B4-BE49-F238E27FC236}">
                <a16:creationId xmlns:a16="http://schemas.microsoft.com/office/drawing/2014/main" id="{844DA967-4375-9633-A539-8E84A1513626}"/>
              </a:ext>
            </a:extLst>
          </p:cNvPr>
          <p:cNvSpPr>
            <a:spLocks noChangeShapeType="1"/>
          </p:cNvSpPr>
          <p:nvPr/>
        </p:nvSpPr>
        <p:spPr bwMode="auto">
          <a:xfrm>
            <a:off x="3921125" y="5122863"/>
            <a:ext cx="0" cy="650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45070" name="Text Box 24">
            <a:extLst>
              <a:ext uri="{FF2B5EF4-FFF2-40B4-BE49-F238E27FC236}">
                <a16:creationId xmlns:a16="http://schemas.microsoft.com/office/drawing/2014/main" id="{8891C10A-7CA1-DF3C-CCDD-01035243C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4438" y="4902200"/>
            <a:ext cx="338137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200" b="1">
                <a:latin typeface="Roboto Slab" pitchFamily="2" charset="0"/>
                <a:cs typeface="Roboto Slab" pitchFamily="2" charset="0"/>
              </a:rPr>
              <a:t>201</a:t>
            </a:r>
          </a:p>
        </p:txBody>
      </p:sp>
      <p:sp>
        <p:nvSpPr>
          <p:cNvPr id="45071" name="Text Box 25">
            <a:extLst>
              <a:ext uri="{FF2B5EF4-FFF2-40B4-BE49-F238E27FC236}">
                <a16:creationId xmlns:a16="http://schemas.microsoft.com/office/drawing/2014/main" id="{05253D88-7F82-19E5-3DC4-6FB36FF30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300" y="6045200"/>
            <a:ext cx="157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400">
                <a:latin typeface="Roboto Slab" pitchFamily="2" charset="0"/>
                <a:cs typeface="Roboto Slab" pitchFamily="2" charset="0"/>
              </a:rPr>
              <a:t>Sludge wastage</a:t>
            </a:r>
          </a:p>
        </p:txBody>
      </p:sp>
      <p:sp>
        <p:nvSpPr>
          <p:cNvPr id="45072" name="Rectangle 26">
            <a:extLst>
              <a:ext uri="{FF2B5EF4-FFF2-40B4-BE49-F238E27FC236}">
                <a16:creationId xmlns:a16="http://schemas.microsoft.com/office/drawing/2014/main" id="{10DD376F-1943-A28E-553F-FE84AD7C03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5925" y="6264275"/>
            <a:ext cx="552450" cy="203200"/>
          </a:xfrm>
          <a:prstGeom prst="rect">
            <a:avLst/>
          </a:prstGeom>
          <a:solidFill>
            <a:srgbClr val="92D050">
              <a:alpha val="50195"/>
            </a:srgb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45073" name="Line 27">
            <a:extLst>
              <a:ext uri="{FF2B5EF4-FFF2-40B4-BE49-F238E27FC236}">
                <a16:creationId xmlns:a16="http://schemas.microsoft.com/office/drawing/2014/main" id="{04421E7A-26F5-81A9-52D8-6C1391AEE871}"/>
              </a:ext>
            </a:extLst>
          </p:cNvPr>
          <p:cNvSpPr>
            <a:spLocks noChangeShapeType="1"/>
          </p:cNvSpPr>
          <p:nvPr/>
        </p:nvSpPr>
        <p:spPr bwMode="auto">
          <a:xfrm>
            <a:off x="4773613" y="5124450"/>
            <a:ext cx="0" cy="650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45074" name="Text Box 28">
            <a:extLst>
              <a:ext uri="{FF2B5EF4-FFF2-40B4-BE49-F238E27FC236}">
                <a16:creationId xmlns:a16="http://schemas.microsoft.com/office/drawing/2014/main" id="{71E70DCE-DF14-0BCC-A494-979DE4B31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6925" y="4903788"/>
            <a:ext cx="338138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200" b="1">
                <a:latin typeface="Roboto Slab" pitchFamily="2" charset="0"/>
                <a:cs typeface="Roboto Slab" pitchFamily="2" charset="0"/>
              </a:rPr>
              <a:t>233</a:t>
            </a:r>
          </a:p>
        </p:txBody>
      </p:sp>
      <p:sp>
        <p:nvSpPr>
          <p:cNvPr id="45075" name="Text Box 29">
            <a:extLst>
              <a:ext uri="{FF2B5EF4-FFF2-40B4-BE49-F238E27FC236}">
                <a16:creationId xmlns:a16="http://schemas.microsoft.com/office/drawing/2014/main" id="{357D9F0B-C329-C743-C2E2-BE7ED4DDD8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264275"/>
            <a:ext cx="1041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400">
                <a:latin typeface="Roboto Slab" pitchFamily="2" charset="0"/>
                <a:cs typeface="Roboto Slab" pitchFamily="2" charset="0"/>
              </a:rPr>
              <a:t>Settle</a:t>
            </a:r>
          </a:p>
        </p:txBody>
      </p:sp>
      <p:sp>
        <p:nvSpPr>
          <p:cNvPr id="45076" name="Rectangle 30">
            <a:extLst>
              <a:ext uri="{FF2B5EF4-FFF2-40B4-BE49-F238E27FC236}">
                <a16:creationId xmlns:a16="http://schemas.microsoft.com/office/drawing/2014/main" id="{1038E456-BA39-23AF-CAF6-01A5D192F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2025" y="6470650"/>
            <a:ext cx="355600" cy="203200"/>
          </a:xfrm>
          <a:prstGeom prst="rect">
            <a:avLst/>
          </a:prstGeom>
          <a:solidFill>
            <a:srgbClr val="92D050">
              <a:alpha val="50195"/>
            </a:srgb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45077" name="Line 31">
            <a:extLst>
              <a:ext uri="{FF2B5EF4-FFF2-40B4-BE49-F238E27FC236}">
                <a16:creationId xmlns:a16="http://schemas.microsoft.com/office/drawing/2014/main" id="{AFDBDD1A-577A-0DFB-A681-39B42EDEBEA2}"/>
              </a:ext>
            </a:extLst>
          </p:cNvPr>
          <p:cNvSpPr>
            <a:spLocks noChangeShapeType="1"/>
          </p:cNvSpPr>
          <p:nvPr/>
        </p:nvSpPr>
        <p:spPr bwMode="auto">
          <a:xfrm>
            <a:off x="5132388" y="5122863"/>
            <a:ext cx="0" cy="650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45078" name="Text Box 32">
            <a:extLst>
              <a:ext uri="{FF2B5EF4-FFF2-40B4-BE49-F238E27FC236}">
                <a16:creationId xmlns:a16="http://schemas.microsoft.com/office/drawing/2014/main" id="{A22AC9B4-1AAD-0133-0F49-1F2ADAB855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5700" y="4902200"/>
            <a:ext cx="338138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200" b="1">
                <a:latin typeface="Roboto Slab" pitchFamily="2" charset="0"/>
                <a:cs typeface="Roboto Slab" pitchFamily="2" charset="0"/>
              </a:rPr>
              <a:t>240</a:t>
            </a:r>
          </a:p>
        </p:txBody>
      </p:sp>
      <p:sp>
        <p:nvSpPr>
          <p:cNvPr id="45079" name="Text Box 33">
            <a:extLst>
              <a:ext uri="{FF2B5EF4-FFF2-40B4-BE49-F238E27FC236}">
                <a16:creationId xmlns:a16="http://schemas.microsoft.com/office/drawing/2014/main" id="{C80D77B5-C18D-01A2-B152-7D867C768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454775"/>
            <a:ext cx="1041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400">
                <a:latin typeface="Roboto Slab" pitchFamily="2" charset="0"/>
                <a:cs typeface="Roboto Slab" pitchFamily="2" charset="0"/>
              </a:rPr>
              <a:t>Draw</a:t>
            </a:r>
          </a:p>
        </p:txBody>
      </p:sp>
      <p:sp>
        <p:nvSpPr>
          <p:cNvPr id="45080" name="Line 34">
            <a:extLst>
              <a:ext uri="{FF2B5EF4-FFF2-40B4-BE49-F238E27FC236}">
                <a16:creationId xmlns:a16="http://schemas.microsoft.com/office/drawing/2014/main" id="{F63860DD-19EE-E392-14F8-011109C9A203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0538" y="5130800"/>
            <a:ext cx="42005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45081" name="Text Box 35">
            <a:extLst>
              <a:ext uri="{FF2B5EF4-FFF2-40B4-BE49-F238E27FC236}">
                <a16:creationId xmlns:a16="http://schemas.microsoft.com/office/drawing/2014/main" id="{8271AD92-028F-40BD-CD2C-C0D2C71798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3713" y="4514850"/>
            <a:ext cx="180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GB" altLang="en-US" sz="1400">
                <a:latin typeface="Roboto Slab" pitchFamily="2" charset="0"/>
                <a:cs typeface="Roboto Slab" pitchFamily="2" charset="0"/>
              </a:rPr>
              <a:t>Cycle time (min)</a:t>
            </a:r>
          </a:p>
        </p:txBody>
      </p:sp>
      <p:sp>
        <p:nvSpPr>
          <p:cNvPr id="45082" name="Text Box 36">
            <a:extLst>
              <a:ext uri="{FF2B5EF4-FFF2-40B4-BE49-F238E27FC236}">
                <a16:creationId xmlns:a16="http://schemas.microsoft.com/office/drawing/2014/main" id="{6BDCEE63-BF4F-B480-CE9E-C8172A1772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7363" y="1624013"/>
            <a:ext cx="5467350" cy="272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028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00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GB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Cycles of 4 h</a:t>
            </a: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GB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HRT = 8 h</a:t>
            </a: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GB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SRT = 10 days (not always possible)</a:t>
            </a: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GB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C</a:t>
            </a:r>
            <a:r>
              <a:rPr lang="en-GB" altLang="en-US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source</a:t>
            </a:r>
            <a:r>
              <a:rPr lang="en-GB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: Acetic acid</a:t>
            </a:r>
            <a:r>
              <a:rPr lang="en-US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(</a:t>
            </a:r>
            <a:r>
              <a:rPr lang="en-GB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150</a:t>
            </a:r>
            <a:r>
              <a:rPr lang="en-US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, 300</a:t>
            </a:r>
            <a:r>
              <a:rPr lang="en-GB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mg</a:t>
            </a:r>
            <a:r>
              <a:rPr lang="en-US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</a:t>
            </a:r>
            <a:r>
              <a:rPr lang="en-GB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TOC</a:t>
            </a:r>
            <a:r>
              <a:rPr lang="en-US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/l influent)</a:t>
            </a:r>
            <a:endParaRPr lang="en-GB" altLang="en-US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GB" altLang="en-US" b="1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Length of the feed phase</a:t>
            </a:r>
            <a:r>
              <a:rPr lang="en-GB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: 3, 10, … 193 min</a:t>
            </a:r>
            <a:endParaRPr lang="en-US" altLang="en-US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>
                <a:srgbClr val="92D050"/>
              </a:buClr>
              <a:buSzPct val="60000"/>
              <a:buFont typeface="Wingdings 2" panose="05020102010507070707" pitchFamily="18" charset="2"/>
              <a:buChar char="¢"/>
            </a:pPr>
            <a:r>
              <a:rPr lang="en-US" altLang="en-US" b="1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[O</a:t>
            </a:r>
            <a:r>
              <a:rPr lang="en-US" altLang="en-US" b="1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2</a:t>
            </a:r>
            <a:r>
              <a:rPr lang="en-US" altLang="en-US" b="1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]</a:t>
            </a:r>
            <a:r>
              <a:rPr lang="en-US" altLang="en-US" b="1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feast phase</a:t>
            </a:r>
            <a:r>
              <a:rPr lang="en-US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: 0.2, 0.7-1.1, &gt;2.5 mg O</a:t>
            </a:r>
            <a:r>
              <a:rPr lang="en-US" altLang="en-US" baseline="-25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2</a:t>
            </a:r>
            <a:r>
              <a:rPr lang="en-US" altLang="en-US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/l</a:t>
            </a:r>
            <a:endParaRPr lang="en-GB" altLang="en-US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sp>
        <p:nvSpPr>
          <p:cNvPr id="45083" name="Rectangle 2">
            <a:extLst>
              <a:ext uri="{FF2B5EF4-FFF2-40B4-BE49-F238E27FC236}">
                <a16:creationId xmlns:a16="http://schemas.microsoft.com/office/drawing/2014/main" id="{715EB73E-C61C-A781-A99C-BF20D640E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82613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Bulking sludge research</a:t>
            </a:r>
          </a:p>
        </p:txBody>
      </p:sp>
      <p:sp>
        <p:nvSpPr>
          <p:cNvPr id="45084" name="TextBox 1">
            <a:extLst>
              <a:ext uri="{FF2B5EF4-FFF2-40B4-BE49-F238E27FC236}">
                <a16:creationId xmlns:a16="http://schemas.microsoft.com/office/drawing/2014/main" id="{2E4291FF-CC01-9683-849B-F035C5DE7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5925" y="5926138"/>
            <a:ext cx="34575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nl-NL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Martins, A. M., Heijnen, J. J., &amp; van Loosdrecht, M. C. (2004). Bulking sludge in biological nutrient removal systems. </a:t>
            </a:r>
            <a:r>
              <a:rPr lang="nl-NL" altLang="nl-NL" sz="900" i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Biotechnology and bioengineering</a:t>
            </a:r>
            <a:r>
              <a:rPr lang="nl-NL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, </a:t>
            </a:r>
            <a:r>
              <a:rPr lang="nl-NL" altLang="nl-NL" sz="900" i="1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86</a:t>
            </a:r>
            <a:r>
              <a:rPr lang="nl-NL" altLang="nl-NL" sz="900">
                <a:solidFill>
                  <a:srgbClr val="222222"/>
                </a:solidFill>
                <a:latin typeface="Roboto Slab" pitchFamily="2" charset="0"/>
                <a:cs typeface="Roboto Slab" pitchFamily="2" charset="0"/>
              </a:rPr>
              <a:t>(2), 125-135.</a:t>
            </a:r>
            <a:endParaRPr lang="nl-NL" altLang="nl-NL" sz="900">
              <a:latin typeface="Roboto Slab" pitchFamily="2" charset="0"/>
              <a:cs typeface="Roboto Slab" pitchFamily="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6">
            <a:extLst>
              <a:ext uri="{FF2B5EF4-FFF2-40B4-BE49-F238E27FC236}">
                <a16:creationId xmlns:a16="http://schemas.microsoft.com/office/drawing/2014/main" id="{EEFD92C6-5AC0-5CD4-E878-F361CF851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722438"/>
            <a:ext cx="4454525" cy="344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107" name="Group 8">
            <a:extLst>
              <a:ext uri="{FF2B5EF4-FFF2-40B4-BE49-F238E27FC236}">
                <a16:creationId xmlns:a16="http://schemas.microsoft.com/office/drawing/2014/main" id="{A1B53E3A-7EB1-0A3F-F251-772BA1640B1F}"/>
              </a:ext>
            </a:extLst>
          </p:cNvPr>
          <p:cNvGrpSpPr>
            <a:grpSpLocks/>
          </p:cNvGrpSpPr>
          <p:nvPr/>
        </p:nvGrpSpPr>
        <p:grpSpPr bwMode="auto">
          <a:xfrm>
            <a:off x="-57150" y="1363663"/>
            <a:ext cx="6307138" cy="2003425"/>
            <a:chOff x="0" y="743"/>
            <a:chExt cx="3973" cy="1262"/>
          </a:xfrm>
        </p:grpSpPr>
        <p:sp>
          <p:nvSpPr>
            <p:cNvPr id="47123" name="Text Box 9">
              <a:extLst>
                <a:ext uri="{FF2B5EF4-FFF2-40B4-BE49-F238E27FC236}">
                  <a16:creationId xmlns:a16="http://schemas.microsoft.com/office/drawing/2014/main" id="{39758BF7-9155-E2A0-FC6E-CC1F1091EC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743"/>
              <a:ext cx="3297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10287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6002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8288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2860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7432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32004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6576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41148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GB" altLang="en-US" sz="20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Increasing the length </a:t>
              </a:r>
            </a:p>
            <a:p>
              <a:pPr algn="ctr" eaLnBrk="1" hangingPunct="1"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GB" altLang="en-US" sz="20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of the feed phase</a:t>
              </a:r>
            </a:p>
          </p:txBody>
        </p:sp>
        <p:grpSp>
          <p:nvGrpSpPr>
            <p:cNvPr id="47124" name="Group 10">
              <a:extLst>
                <a:ext uri="{FF2B5EF4-FFF2-40B4-BE49-F238E27FC236}">
                  <a16:creationId xmlns:a16="http://schemas.microsoft.com/office/drawing/2014/main" id="{C786E4CC-4A90-D142-3BFE-DB89B18C4C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1168"/>
              <a:ext cx="3397" cy="837"/>
              <a:chOff x="576" y="1168"/>
              <a:chExt cx="3397" cy="837"/>
            </a:xfrm>
          </p:grpSpPr>
          <p:sp>
            <p:nvSpPr>
              <p:cNvPr id="47125" name="Text Box 11">
                <a:extLst>
                  <a:ext uri="{FF2B5EF4-FFF2-40B4-BE49-F238E27FC236}">
                    <a16:creationId xmlns:a16="http://schemas.microsoft.com/office/drawing/2014/main" id="{4C3224D1-5459-0E7C-2153-DC4B946A0D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6" y="1559"/>
                <a:ext cx="3397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marL="4572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10287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6002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8288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2860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7432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32004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6576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41148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Clr>
                    <a:srgbClr val="0033CC"/>
                  </a:buClr>
                  <a:buSzPct val="60000"/>
                  <a:buFont typeface="Wingdings 2" panose="05020102010507070707" pitchFamily="18" charset="2"/>
                  <a:buNone/>
                </a:pPr>
                <a:r>
                  <a:rPr lang="en-GB" altLang="en-US" sz="2000">
                    <a:latin typeface="Roboto Slab" pitchFamily="2" charset="0"/>
                    <a:ea typeface="Roboto Slab" pitchFamily="2" charset="0"/>
                    <a:cs typeface="Times New Roman" panose="02020603050405020304" pitchFamily="18" charset="0"/>
                  </a:rPr>
                  <a:t>Low substrate concentration</a:t>
                </a:r>
              </a:p>
              <a:p>
                <a:pPr algn="ctr" eaLnBrk="1" hangingPunct="1">
                  <a:buClr>
                    <a:srgbClr val="0033CC"/>
                  </a:buClr>
                  <a:buSzPct val="60000"/>
                  <a:buFont typeface="Wingdings 2" panose="05020102010507070707" pitchFamily="18" charset="2"/>
                  <a:buNone/>
                </a:pPr>
                <a:r>
                  <a:rPr lang="en-GB" altLang="en-US" sz="2000">
                    <a:latin typeface="Roboto Slab" pitchFamily="2" charset="0"/>
                    <a:ea typeface="Roboto Slab" pitchFamily="2" charset="0"/>
                    <a:cs typeface="Times New Roman" panose="02020603050405020304" pitchFamily="18" charset="0"/>
                  </a:rPr>
                  <a:t> in the reactor</a:t>
                </a:r>
              </a:p>
            </p:txBody>
          </p:sp>
          <p:sp>
            <p:nvSpPr>
              <p:cNvPr id="47126" name="AutoShape 12">
                <a:extLst>
                  <a:ext uri="{FF2B5EF4-FFF2-40B4-BE49-F238E27FC236}">
                    <a16:creationId xmlns:a16="http://schemas.microsoft.com/office/drawing/2014/main" id="{EAFC71F5-6607-F942-8612-75EE6699F6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2348850">
                <a:off x="1880" y="1168"/>
                <a:ext cx="144" cy="384"/>
              </a:xfrm>
              <a:prstGeom prst="downArrow">
                <a:avLst>
                  <a:gd name="adj1" fmla="val 50000"/>
                  <a:gd name="adj2" fmla="val 66667"/>
                </a:avLst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400" b="1">
                  <a:latin typeface="Roboto Slab" pitchFamily="2" charset="0"/>
                  <a:cs typeface="Roboto Slab" pitchFamily="2" charset="0"/>
                </a:endParaRP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400" b="1">
                  <a:latin typeface="Roboto Slab" pitchFamily="2" charset="0"/>
                  <a:cs typeface="Roboto Slab" pitchFamily="2" charset="0"/>
                </a:endParaRP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400" b="1">
                  <a:latin typeface="Roboto Slab" pitchFamily="2" charset="0"/>
                  <a:cs typeface="Roboto Slab" pitchFamily="2" charset="0"/>
                </a:endParaRP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400" b="1">
                  <a:latin typeface="Roboto Slab" pitchFamily="2" charset="0"/>
                  <a:cs typeface="Roboto Slab" pitchFamily="2" charset="0"/>
                </a:endParaRPr>
              </a:p>
            </p:txBody>
          </p:sp>
        </p:grpSp>
      </p:grpSp>
      <p:grpSp>
        <p:nvGrpSpPr>
          <p:cNvPr id="47108" name="Group 13">
            <a:extLst>
              <a:ext uri="{FF2B5EF4-FFF2-40B4-BE49-F238E27FC236}">
                <a16:creationId xmlns:a16="http://schemas.microsoft.com/office/drawing/2014/main" id="{31F0DB01-05BD-70A6-B7BE-97A7F74FA172}"/>
              </a:ext>
            </a:extLst>
          </p:cNvPr>
          <p:cNvGrpSpPr>
            <a:grpSpLocks/>
          </p:cNvGrpSpPr>
          <p:nvPr/>
        </p:nvGrpSpPr>
        <p:grpSpPr bwMode="auto">
          <a:xfrm>
            <a:off x="3101975" y="3451225"/>
            <a:ext cx="5989638" cy="2828925"/>
            <a:chOff x="1998" y="2082"/>
            <a:chExt cx="3773" cy="1782"/>
          </a:xfrm>
        </p:grpSpPr>
        <p:grpSp>
          <p:nvGrpSpPr>
            <p:cNvPr id="47117" name="Group 14">
              <a:extLst>
                <a:ext uri="{FF2B5EF4-FFF2-40B4-BE49-F238E27FC236}">
                  <a16:creationId xmlns:a16="http://schemas.microsoft.com/office/drawing/2014/main" id="{FD442DBD-1899-39B4-ACA6-B1D0E41033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5" y="3024"/>
              <a:ext cx="3206" cy="840"/>
              <a:chOff x="2565" y="3024"/>
              <a:chExt cx="3206" cy="840"/>
            </a:xfrm>
          </p:grpSpPr>
          <p:sp>
            <p:nvSpPr>
              <p:cNvPr id="47121" name="Text Box 15">
                <a:extLst>
                  <a:ext uri="{FF2B5EF4-FFF2-40B4-BE49-F238E27FC236}">
                    <a16:creationId xmlns:a16="http://schemas.microsoft.com/office/drawing/2014/main" id="{1794AA4E-8727-0EAA-DA51-EEF56D4942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65" y="3418"/>
                <a:ext cx="3206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marL="4572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10287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6002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8288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2860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7432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32004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6576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41148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buClr>
                    <a:srgbClr val="0033CC"/>
                  </a:buClr>
                  <a:buSzPct val="60000"/>
                  <a:buFont typeface="Wingdings 2" panose="05020102010507070707" pitchFamily="18" charset="2"/>
                  <a:buNone/>
                </a:pPr>
                <a:r>
                  <a:rPr lang="en-GB" altLang="en-US" sz="2000">
                    <a:latin typeface="Roboto Slab" pitchFamily="2" charset="0"/>
                    <a:ea typeface="Roboto Slab" pitchFamily="2" charset="0"/>
                    <a:cs typeface="Times New Roman" panose="02020603050405020304" pitchFamily="18" charset="0"/>
                  </a:rPr>
                  <a:t>Deterioration of </a:t>
                </a:r>
              </a:p>
              <a:p>
                <a:pPr algn="ctr" eaLnBrk="1" hangingPunct="1">
                  <a:buClr>
                    <a:srgbClr val="0033CC"/>
                  </a:buClr>
                  <a:buSzPct val="60000"/>
                  <a:buFont typeface="Wingdings 2" panose="05020102010507070707" pitchFamily="18" charset="2"/>
                  <a:buNone/>
                </a:pPr>
                <a:r>
                  <a:rPr lang="en-GB" altLang="en-US" sz="2000">
                    <a:latin typeface="Roboto Slab" pitchFamily="2" charset="0"/>
                    <a:ea typeface="Roboto Slab" pitchFamily="2" charset="0"/>
                    <a:cs typeface="Times New Roman" panose="02020603050405020304" pitchFamily="18" charset="0"/>
                  </a:rPr>
                  <a:t>the sludge settleability</a:t>
                </a:r>
              </a:p>
            </p:txBody>
          </p:sp>
          <p:sp>
            <p:nvSpPr>
              <p:cNvPr id="47122" name="AutoShape 16">
                <a:extLst>
                  <a:ext uri="{FF2B5EF4-FFF2-40B4-BE49-F238E27FC236}">
                    <a16:creationId xmlns:a16="http://schemas.microsoft.com/office/drawing/2014/main" id="{716B2FE2-3888-866D-C7F5-440976556A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2348850">
                <a:off x="3720" y="3024"/>
                <a:ext cx="144" cy="384"/>
              </a:xfrm>
              <a:prstGeom prst="downArrow">
                <a:avLst>
                  <a:gd name="adj1" fmla="val 50000"/>
                  <a:gd name="adj2" fmla="val 66667"/>
                </a:avLst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FF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</p:grpSp>
        <p:grpSp>
          <p:nvGrpSpPr>
            <p:cNvPr id="47118" name="Group 17">
              <a:extLst>
                <a:ext uri="{FF2B5EF4-FFF2-40B4-BE49-F238E27FC236}">
                  <a16:creationId xmlns:a16="http://schemas.microsoft.com/office/drawing/2014/main" id="{43C88832-3088-5A37-4580-0B00F513F9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98" y="2082"/>
              <a:ext cx="3456" cy="954"/>
              <a:chOff x="1998" y="2082"/>
              <a:chExt cx="3456" cy="954"/>
            </a:xfrm>
          </p:grpSpPr>
          <p:sp>
            <p:nvSpPr>
              <p:cNvPr id="47119" name="Text Box 18">
                <a:extLst>
                  <a:ext uri="{FF2B5EF4-FFF2-40B4-BE49-F238E27FC236}">
                    <a16:creationId xmlns:a16="http://schemas.microsoft.com/office/drawing/2014/main" id="{10B724B6-DC2E-18A1-4B1E-A171939657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98" y="2590"/>
                <a:ext cx="3456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marL="4572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10287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6002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8288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2860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7432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32004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6576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41148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Clr>
                    <a:srgbClr val="0033CC"/>
                  </a:buClr>
                  <a:buSzPct val="60000"/>
                  <a:buFont typeface="Wingdings 2" panose="05020102010507070707" pitchFamily="18" charset="2"/>
                  <a:buNone/>
                </a:pPr>
                <a:r>
                  <a:rPr lang="en-GB" altLang="en-US" sz="2000" dirty="0">
                    <a:latin typeface="Roboto Slab" pitchFamily="2" charset="0"/>
                    <a:ea typeface="Roboto Slab" pitchFamily="2" charset="0"/>
                    <a:cs typeface="Times New Roman" panose="02020603050405020304" pitchFamily="18" charset="0"/>
                  </a:rPr>
                  <a:t>Low gradient of </a:t>
                </a:r>
              </a:p>
              <a:p>
                <a:pPr algn="ctr" eaLnBrk="1" hangingPunct="1">
                  <a:buClr>
                    <a:srgbClr val="0033CC"/>
                  </a:buClr>
                  <a:buSzPct val="60000"/>
                  <a:buFont typeface="Wingdings 2" panose="05020102010507070707" pitchFamily="18" charset="2"/>
                  <a:buNone/>
                </a:pPr>
                <a:r>
                  <a:rPr lang="en-GB" altLang="en-US" sz="2000" dirty="0">
                    <a:latin typeface="Roboto Slab" pitchFamily="2" charset="0"/>
                    <a:ea typeface="Roboto Slab" pitchFamily="2" charset="0"/>
                    <a:cs typeface="Times New Roman" panose="02020603050405020304" pitchFamily="18" charset="0"/>
                  </a:rPr>
                  <a:t>Substrate over time</a:t>
                </a:r>
              </a:p>
            </p:txBody>
          </p:sp>
          <p:sp>
            <p:nvSpPr>
              <p:cNvPr id="47120" name="AutoShape 19">
                <a:extLst>
                  <a:ext uri="{FF2B5EF4-FFF2-40B4-BE49-F238E27FC236}">
                    <a16:creationId xmlns:a16="http://schemas.microsoft.com/office/drawing/2014/main" id="{42CFE4B0-E69B-07A1-C93D-A8CDFD1141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2348850">
                <a:off x="2894" y="2082"/>
                <a:ext cx="144" cy="384"/>
              </a:xfrm>
              <a:prstGeom prst="downArrow">
                <a:avLst>
                  <a:gd name="adj1" fmla="val 50000"/>
                  <a:gd name="adj2" fmla="val 66667"/>
                </a:avLst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FF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</p:grpSp>
      </p:grpSp>
      <p:grpSp>
        <p:nvGrpSpPr>
          <p:cNvPr id="47109" name="Group 25">
            <a:extLst>
              <a:ext uri="{FF2B5EF4-FFF2-40B4-BE49-F238E27FC236}">
                <a16:creationId xmlns:a16="http://schemas.microsoft.com/office/drawing/2014/main" id="{D40FC061-58DF-351B-4DBC-88210498A7DB}"/>
              </a:ext>
            </a:extLst>
          </p:cNvPr>
          <p:cNvGrpSpPr>
            <a:grpSpLocks/>
          </p:cNvGrpSpPr>
          <p:nvPr/>
        </p:nvGrpSpPr>
        <p:grpSpPr bwMode="auto">
          <a:xfrm>
            <a:off x="4357688" y="6291263"/>
            <a:ext cx="4422775" cy="396875"/>
            <a:chOff x="2771" y="3768"/>
            <a:chExt cx="2786" cy="250"/>
          </a:xfrm>
        </p:grpSpPr>
        <p:sp>
          <p:nvSpPr>
            <p:cNvPr id="47115" name="AutoShape 26">
              <a:extLst>
                <a:ext uri="{FF2B5EF4-FFF2-40B4-BE49-F238E27FC236}">
                  <a16:creationId xmlns:a16="http://schemas.microsoft.com/office/drawing/2014/main" id="{B636284D-D9BE-CC97-61FE-DC5EC4FF2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" y="3797"/>
              <a:ext cx="400" cy="1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402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47116" name="Rectangle 27">
              <a:extLst>
                <a:ext uri="{FF2B5EF4-FFF2-40B4-BE49-F238E27FC236}">
                  <a16:creationId xmlns:a16="http://schemas.microsoft.com/office/drawing/2014/main" id="{41AA9316-861E-E21F-6A26-44A0B33C69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7" y="3768"/>
              <a:ext cx="237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62000" indent="-304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US" altLang="en-US" sz="20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The results are reproducible</a:t>
              </a:r>
              <a:endParaRPr lang="en-GB" altLang="en-US" sz="20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7110" name="Rectangle 2">
            <a:extLst>
              <a:ext uri="{FF2B5EF4-FFF2-40B4-BE49-F238E27FC236}">
                <a16:creationId xmlns:a16="http://schemas.microsoft.com/office/drawing/2014/main" id="{F2AB12ED-BD83-59B2-B5F6-BC19D88E71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962" y="473077"/>
            <a:ext cx="82613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Size of aerobic selector</a:t>
            </a:r>
          </a:p>
        </p:txBody>
      </p:sp>
      <p:pic>
        <p:nvPicPr>
          <p:cNvPr id="47111" name="Picture 2">
            <a:extLst>
              <a:ext uri="{FF2B5EF4-FFF2-40B4-BE49-F238E27FC236}">
                <a16:creationId xmlns:a16="http://schemas.microsoft.com/office/drawing/2014/main" id="{2B2C22A6-F909-9BE2-8919-F82A1A08F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40175"/>
            <a:ext cx="4351338" cy="289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3" name="TextBox 9">
            <a:extLst>
              <a:ext uri="{FF2B5EF4-FFF2-40B4-BE49-F238E27FC236}">
                <a16:creationId xmlns:a16="http://schemas.microsoft.com/office/drawing/2014/main" id="{D4D43D4F-3299-9A97-90D6-CA2125C79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84432" y="2986980"/>
            <a:ext cx="17287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l-NL" sz="1400" dirty="0">
                <a:solidFill>
                  <a:srgbClr val="7030A0"/>
                </a:solidFill>
              </a:rPr>
              <a:t>Feed time</a:t>
            </a:r>
            <a:endParaRPr lang="en-GB" altLang="nl-NL" sz="1400" dirty="0">
              <a:solidFill>
                <a:srgbClr val="7030A0"/>
              </a:solidFill>
            </a:endParaRPr>
          </a:p>
        </p:txBody>
      </p:sp>
      <p:sp>
        <p:nvSpPr>
          <p:cNvPr id="47114" name="TextBox 1">
            <a:extLst>
              <a:ext uri="{FF2B5EF4-FFF2-40B4-BE49-F238E27FC236}">
                <a16:creationId xmlns:a16="http://schemas.microsoft.com/office/drawing/2014/main" id="{4D94B754-DF7C-6357-A99D-743422BE14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6013" y="5949950"/>
            <a:ext cx="345598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nl-NL" sz="900">
                <a:solidFill>
                  <a:srgbClr val="222222"/>
                </a:solidFill>
                <a:latin typeface="Arial" panose="020B0604020202020204" pitchFamily="34" charset="0"/>
              </a:rPr>
              <a:t>Martins, A. M., Heijnen, J. J., &amp; Van Loosdrecht, M. C. (2003). Effect of feeding pattern and storage on the sludge settleability under aerobic conditions. </a:t>
            </a:r>
            <a:r>
              <a:rPr lang="en-US" altLang="nl-NL" sz="900" i="1">
                <a:solidFill>
                  <a:srgbClr val="222222"/>
                </a:solidFill>
                <a:latin typeface="Arial" panose="020B0604020202020204" pitchFamily="34" charset="0"/>
              </a:rPr>
              <a:t>Water Research</a:t>
            </a:r>
            <a:r>
              <a:rPr lang="en-US" altLang="nl-NL" sz="900">
                <a:solidFill>
                  <a:srgbClr val="222222"/>
                </a:solidFill>
                <a:latin typeface="Arial" panose="020B0604020202020204" pitchFamily="34" charset="0"/>
              </a:rPr>
              <a:t>, </a:t>
            </a:r>
            <a:r>
              <a:rPr lang="en-US" altLang="nl-NL" sz="900" i="1">
                <a:solidFill>
                  <a:srgbClr val="222222"/>
                </a:solidFill>
                <a:latin typeface="Arial" panose="020B0604020202020204" pitchFamily="34" charset="0"/>
              </a:rPr>
              <a:t>37</a:t>
            </a:r>
            <a:r>
              <a:rPr lang="en-US" altLang="nl-NL" sz="900">
                <a:solidFill>
                  <a:srgbClr val="222222"/>
                </a:solidFill>
                <a:latin typeface="Arial" panose="020B0604020202020204" pitchFamily="34" charset="0"/>
              </a:rPr>
              <a:t>(11), 2555-2570.</a:t>
            </a:r>
            <a:endParaRPr lang="nl-NL" altLang="nl-NL" sz="900">
              <a:latin typeface="Roboto Slab" pitchFamily="2" charset="0"/>
              <a:cs typeface="Roboto Slab" pitchFamily="2" charset="0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7C416011-B338-D5CF-06E3-6503BAE9751C}"/>
              </a:ext>
            </a:extLst>
          </p:cNvPr>
          <p:cNvCxnSpPr>
            <a:cxnSpLocks/>
          </p:cNvCxnSpPr>
          <p:nvPr/>
        </p:nvCxnSpPr>
        <p:spPr>
          <a:xfrm flipH="1" flipV="1">
            <a:off x="7968208" y="2492896"/>
            <a:ext cx="1872208" cy="126312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4">
            <a:extLst>
              <a:ext uri="{FF2B5EF4-FFF2-40B4-BE49-F238E27FC236}">
                <a16:creationId xmlns:a16="http://schemas.microsoft.com/office/drawing/2014/main" id="{C0097514-177B-E838-CF43-CF7FFD353E49}"/>
              </a:ext>
            </a:extLst>
          </p:cNvPr>
          <p:cNvGrpSpPr>
            <a:grpSpLocks/>
          </p:cNvGrpSpPr>
          <p:nvPr/>
        </p:nvGrpSpPr>
        <p:grpSpPr bwMode="auto">
          <a:xfrm>
            <a:off x="152400" y="1955800"/>
            <a:ext cx="3614738" cy="773113"/>
            <a:chOff x="1225" y="1022"/>
            <a:chExt cx="2277" cy="487"/>
          </a:xfrm>
        </p:grpSpPr>
        <p:sp>
          <p:nvSpPr>
            <p:cNvPr id="49165" name="Line 5">
              <a:extLst>
                <a:ext uri="{FF2B5EF4-FFF2-40B4-BE49-F238E27FC236}">
                  <a16:creationId xmlns:a16="http://schemas.microsoft.com/office/drawing/2014/main" id="{63E5AF4C-B8CE-D0C2-0394-06BC1A18B9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0" y="1078"/>
              <a:ext cx="162" cy="0"/>
            </a:xfrm>
            <a:prstGeom prst="line">
              <a:avLst/>
            </a:prstGeom>
            <a:noFill/>
            <a:ln w="25400">
              <a:solidFill>
                <a:srgbClr val="00FF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166" name="Line 6">
              <a:extLst>
                <a:ext uri="{FF2B5EF4-FFF2-40B4-BE49-F238E27FC236}">
                  <a16:creationId xmlns:a16="http://schemas.microsoft.com/office/drawing/2014/main" id="{B25029AA-2B48-2E1A-9E7F-64C6A6689E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58" y="1508"/>
              <a:ext cx="218" cy="1"/>
            </a:xfrm>
            <a:prstGeom prst="line">
              <a:avLst/>
            </a:prstGeom>
            <a:noFill/>
            <a:ln w="25400">
              <a:solidFill>
                <a:srgbClr val="996633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167" name="Line 7">
              <a:extLst>
                <a:ext uri="{FF2B5EF4-FFF2-40B4-BE49-F238E27FC236}">
                  <a16:creationId xmlns:a16="http://schemas.microsoft.com/office/drawing/2014/main" id="{7DA54B7E-54A7-7218-1C0E-CD4EF331BB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7" y="1137"/>
              <a:ext cx="301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168" name="AutoShape 8">
              <a:extLst>
                <a:ext uri="{FF2B5EF4-FFF2-40B4-BE49-F238E27FC236}">
                  <a16:creationId xmlns:a16="http://schemas.microsoft.com/office/drawing/2014/main" id="{385CE5F7-AE60-06D2-D247-1182513326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5" y="1232"/>
              <a:ext cx="458" cy="65"/>
            </a:xfrm>
            <a:prstGeom prst="rightArrow">
              <a:avLst>
                <a:gd name="adj1" fmla="val 50000"/>
                <a:gd name="adj2" fmla="val 176154"/>
              </a:avLst>
            </a:prstGeom>
            <a:solidFill>
              <a:srgbClr val="6633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9169" name="Line 9">
              <a:extLst>
                <a:ext uri="{FF2B5EF4-FFF2-40B4-BE49-F238E27FC236}">
                  <a16:creationId xmlns:a16="http://schemas.microsoft.com/office/drawing/2014/main" id="{9345B11F-DB41-9C45-A75A-69A25C92DD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3" y="1348"/>
              <a:ext cx="0" cy="159"/>
            </a:xfrm>
            <a:prstGeom prst="line">
              <a:avLst/>
            </a:prstGeom>
            <a:noFill/>
            <a:ln w="25400">
              <a:solidFill>
                <a:srgbClr val="996633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9170" name="Line 10">
              <a:extLst>
                <a:ext uri="{FF2B5EF4-FFF2-40B4-BE49-F238E27FC236}">
                  <a16:creationId xmlns:a16="http://schemas.microsoft.com/office/drawing/2014/main" id="{5BFED62B-CA1F-2BFF-F0D3-47B6E49697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719" y="1508"/>
              <a:ext cx="1341" cy="0"/>
            </a:xfrm>
            <a:prstGeom prst="line">
              <a:avLst/>
            </a:prstGeom>
            <a:noFill/>
            <a:ln w="25400">
              <a:solidFill>
                <a:srgbClr val="996633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9171" name="Line 11">
              <a:extLst>
                <a:ext uri="{FF2B5EF4-FFF2-40B4-BE49-F238E27FC236}">
                  <a16:creationId xmlns:a16="http://schemas.microsoft.com/office/drawing/2014/main" id="{E8209706-8B6D-E3C6-B3A9-AC4886F50F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722" y="1295"/>
              <a:ext cx="0" cy="213"/>
            </a:xfrm>
            <a:prstGeom prst="line">
              <a:avLst/>
            </a:prstGeom>
            <a:noFill/>
            <a:ln w="25400">
              <a:solidFill>
                <a:srgbClr val="996633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9172" name="AutoShape 12">
              <a:extLst>
                <a:ext uri="{FF2B5EF4-FFF2-40B4-BE49-F238E27FC236}">
                  <a16:creationId xmlns:a16="http://schemas.microsoft.com/office/drawing/2014/main" id="{101EA06C-8474-7265-61FB-978B7B6939F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H="1">
              <a:off x="2779" y="1298"/>
              <a:ext cx="563" cy="48"/>
            </a:xfrm>
            <a:prstGeom prst="triangle">
              <a:avLst>
                <a:gd name="adj" fmla="val 49995"/>
              </a:avLst>
            </a:prstGeom>
            <a:solidFill>
              <a:srgbClr val="996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9173" name="Rectangle 13">
              <a:extLst>
                <a:ext uri="{FF2B5EF4-FFF2-40B4-BE49-F238E27FC236}">
                  <a16:creationId xmlns:a16="http://schemas.microsoft.com/office/drawing/2014/main" id="{0B57402F-5C4F-5B99-D818-2016CF9831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0" y="1227"/>
              <a:ext cx="562" cy="73"/>
            </a:xfrm>
            <a:prstGeom prst="rect">
              <a:avLst/>
            </a:prstGeom>
            <a:solidFill>
              <a:srgbClr val="996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9174" name="Line 14">
              <a:extLst>
                <a:ext uri="{FF2B5EF4-FFF2-40B4-BE49-F238E27FC236}">
                  <a16:creationId xmlns:a16="http://schemas.microsoft.com/office/drawing/2014/main" id="{E4E35B77-F4A9-7727-68A4-C521F9A3B9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64" y="1298"/>
              <a:ext cx="276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9175" name="Line 15">
              <a:extLst>
                <a:ext uri="{FF2B5EF4-FFF2-40B4-BE49-F238E27FC236}">
                  <a16:creationId xmlns:a16="http://schemas.microsoft.com/office/drawing/2014/main" id="{164D4771-4055-F2E3-1B8E-CA69B3FEB5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0" y="1298"/>
              <a:ext cx="284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9176" name="Rectangle 16">
              <a:extLst>
                <a:ext uri="{FF2B5EF4-FFF2-40B4-BE49-F238E27FC236}">
                  <a16:creationId xmlns:a16="http://schemas.microsoft.com/office/drawing/2014/main" id="{22E4C9BB-7026-4158-CB94-D76ADBE983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5" y="1076"/>
              <a:ext cx="559" cy="15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9177" name="Line 17">
              <a:extLst>
                <a:ext uri="{FF2B5EF4-FFF2-40B4-BE49-F238E27FC236}">
                  <a16:creationId xmlns:a16="http://schemas.microsoft.com/office/drawing/2014/main" id="{02C45812-2ABB-BEE1-C0FB-4DDF5997A7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42" y="1050"/>
              <a:ext cx="0" cy="25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9178" name="Line 18">
              <a:extLst>
                <a:ext uri="{FF2B5EF4-FFF2-40B4-BE49-F238E27FC236}">
                  <a16:creationId xmlns:a16="http://schemas.microsoft.com/office/drawing/2014/main" id="{0EBE6A8A-571C-51BB-DA0E-9E873E18BE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1" y="1048"/>
              <a:ext cx="0" cy="25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9179" name="Line 19">
              <a:extLst>
                <a:ext uri="{FF2B5EF4-FFF2-40B4-BE49-F238E27FC236}">
                  <a16:creationId xmlns:a16="http://schemas.microsoft.com/office/drawing/2014/main" id="{6099F374-D32F-44A0-B34A-2396E2055A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2" y="1076"/>
              <a:ext cx="562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9180" name="Rectangle 20" descr="50%">
              <a:extLst>
                <a:ext uri="{FF2B5EF4-FFF2-40B4-BE49-F238E27FC236}">
                  <a16:creationId xmlns:a16="http://schemas.microsoft.com/office/drawing/2014/main" id="{D6A601B6-72A6-1EB9-37FB-1FA28B52B4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5" y="1025"/>
              <a:ext cx="794" cy="268"/>
            </a:xfrm>
            <a:prstGeom prst="rect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54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9181" name="Line 21">
              <a:extLst>
                <a:ext uri="{FF2B5EF4-FFF2-40B4-BE49-F238E27FC236}">
                  <a16:creationId xmlns:a16="http://schemas.microsoft.com/office/drawing/2014/main" id="{D2C5DCBB-DD55-3713-42C4-9974B60C2A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16" y="1022"/>
              <a:ext cx="0" cy="24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9182" name="Rectangle 22">
              <a:extLst>
                <a:ext uri="{FF2B5EF4-FFF2-40B4-BE49-F238E27FC236}">
                  <a16:creationId xmlns:a16="http://schemas.microsoft.com/office/drawing/2014/main" id="{89237283-97D3-A93D-60D5-9ED8BCCCA2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9" y="1028"/>
              <a:ext cx="56" cy="264"/>
            </a:xfrm>
            <a:prstGeom prst="rect">
              <a:avLst/>
            </a:prstGeom>
            <a:gradFill rotWithShape="0">
              <a:gsLst>
                <a:gs pos="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9183" name="Rectangle 23">
              <a:extLst>
                <a:ext uri="{FF2B5EF4-FFF2-40B4-BE49-F238E27FC236}">
                  <a16:creationId xmlns:a16="http://schemas.microsoft.com/office/drawing/2014/main" id="{C707AFCE-35A7-284A-BE21-9286D2850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0" y="1028"/>
              <a:ext cx="64" cy="264"/>
            </a:xfrm>
            <a:prstGeom prst="rect">
              <a:avLst/>
            </a:prstGeom>
            <a:gradFill rotWithShape="0">
              <a:gsLst>
                <a:gs pos="0">
                  <a:srgbClr val="929292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latin typeface="Roboto Slab" pitchFamily="2" charset="0"/>
                <a:cs typeface="Roboto Slab" pitchFamily="2" charset="0"/>
              </a:endParaRPr>
            </a:p>
          </p:txBody>
        </p:sp>
        <p:sp>
          <p:nvSpPr>
            <p:cNvPr id="49184" name="Line 24">
              <a:extLst>
                <a:ext uri="{FF2B5EF4-FFF2-40B4-BE49-F238E27FC236}">
                  <a16:creationId xmlns:a16="http://schemas.microsoft.com/office/drawing/2014/main" id="{FD1F1C10-8270-C26B-7DF8-41FF1FA122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49" y="1046"/>
              <a:ext cx="0" cy="24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9185" name="Text Box 25">
              <a:extLst>
                <a:ext uri="{FF2B5EF4-FFF2-40B4-BE49-F238E27FC236}">
                  <a16:creationId xmlns:a16="http://schemas.microsoft.com/office/drawing/2014/main" id="{BEA236B1-4CB5-A6F9-46CF-635360CB0D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2" y="1055"/>
              <a:ext cx="475" cy="1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endParaRPr lang="en-GB" altLang="en-US" sz="1400" baseline="-25000">
                <a:latin typeface="Roboto Slab" pitchFamily="2" charset="0"/>
                <a:cs typeface="Roboto Slab" pitchFamily="2" charset="0"/>
              </a:endParaRPr>
            </a:p>
          </p:txBody>
        </p:sp>
      </p:grpSp>
      <p:grpSp>
        <p:nvGrpSpPr>
          <p:cNvPr id="49155" name="Group 26">
            <a:extLst>
              <a:ext uri="{FF2B5EF4-FFF2-40B4-BE49-F238E27FC236}">
                <a16:creationId xmlns:a16="http://schemas.microsoft.com/office/drawing/2014/main" id="{F55E2819-2017-33DC-6989-473E8F8EE493}"/>
              </a:ext>
            </a:extLst>
          </p:cNvPr>
          <p:cNvGrpSpPr>
            <a:grpSpLocks/>
          </p:cNvGrpSpPr>
          <p:nvPr/>
        </p:nvGrpSpPr>
        <p:grpSpPr bwMode="auto">
          <a:xfrm>
            <a:off x="5403850" y="2798763"/>
            <a:ext cx="5672138" cy="3729037"/>
            <a:chOff x="3683" y="522"/>
            <a:chExt cx="2848" cy="2007"/>
          </a:xfrm>
        </p:grpSpPr>
        <p:sp>
          <p:nvSpPr>
            <p:cNvPr id="49163" name="Text Box 27">
              <a:extLst>
                <a:ext uri="{FF2B5EF4-FFF2-40B4-BE49-F238E27FC236}">
                  <a16:creationId xmlns:a16="http://schemas.microsoft.com/office/drawing/2014/main" id="{AB25B451-B3FD-AF6A-DCC8-2E6F09D00E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0" y="522"/>
              <a:ext cx="2211" cy="2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marL="292100" indent="-2921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825500" indent="-3429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7780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24257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30734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35306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39878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44450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49022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1" eaLnBrk="1" hangingPunct="1">
                <a:spcBef>
                  <a:spcPct val="50000"/>
                </a:spcBef>
                <a:buClr>
                  <a:srgbClr val="92D050"/>
                </a:buClr>
                <a:buSzPct val="100000"/>
                <a:buFont typeface="Wingdings" panose="05000000000000000000" pitchFamily="2" charset="2"/>
                <a:buChar char="§"/>
              </a:pPr>
              <a:r>
                <a:rPr lang="en-GB" altLang="en-US" sz="240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 Finger type structures</a:t>
              </a:r>
            </a:p>
          </p:txBody>
        </p:sp>
        <p:pic>
          <p:nvPicPr>
            <p:cNvPr id="49164" name="Picture 28" descr="exp19-26">
              <a:extLst>
                <a:ext uri="{FF2B5EF4-FFF2-40B4-BE49-F238E27FC236}">
                  <a16:creationId xmlns:a16="http://schemas.microsoft.com/office/drawing/2014/main" id="{391289DC-E1CF-E385-4EF1-EECC5DD914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3" y="1261"/>
              <a:ext cx="1679" cy="1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9156" name="Group 29">
            <a:extLst>
              <a:ext uri="{FF2B5EF4-FFF2-40B4-BE49-F238E27FC236}">
                <a16:creationId xmlns:a16="http://schemas.microsoft.com/office/drawing/2014/main" id="{C7FBDE7A-8611-100B-B8FB-C39815A19F01}"/>
              </a:ext>
            </a:extLst>
          </p:cNvPr>
          <p:cNvGrpSpPr>
            <a:grpSpLocks/>
          </p:cNvGrpSpPr>
          <p:nvPr/>
        </p:nvGrpSpPr>
        <p:grpSpPr bwMode="auto">
          <a:xfrm>
            <a:off x="7705725" y="3786188"/>
            <a:ext cx="4333875" cy="2705100"/>
            <a:chOff x="2762" y="1823"/>
            <a:chExt cx="2730" cy="1704"/>
          </a:xfrm>
        </p:grpSpPr>
        <p:sp>
          <p:nvSpPr>
            <p:cNvPr id="49161" name="Text Box 30">
              <a:extLst>
                <a:ext uri="{FF2B5EF4-FFF2-40B4-BE49-F238E27FC236}">
                  <a16:creationId xmlns:a16="http://schemas.microsoft.com/office/drawing/2014/main" id="{D88E0604-1127-2784-2792-28514501DF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62" y="1823"/>
              <a:ext cx="129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10287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6002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22352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8829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33401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37973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42545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47117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GB" altLang="en-US" sz="1400" b="1" i="1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Sphaerotilus natans</a:t>
              </a:r>
              <a:endParaRPr lang="en-GB" altLang="en-US" sz="1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endParaRPr>
            </a:p>
          </p:txBody>
        </p:sp>
        <p:pic>
          <p:nvPicPr>
            <p:cNvPr id="49162" name="Picture 34" descr="exp19-30">
              <a:extLst>
                <a:ext uri="{FF2B5EF4-FFF2-40B4-BE49-F238E27FC236}">
                  <a16:creationId xmlns:a16="http://schemas.microsoft.com/office/drawing/2014/main" id="{5DC30673-7CC1-12C1-F505-2E9827B503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3" y="2055"/>
              <a:ext cx="1949" cy="1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9157" name="Rectangle 2">
            <a:extLst>
              <a:ext uri="{FF2B5EF4-FFF2-40B4-BE49-F238E27FC236}">
                <a16:creationId xmlns:a16="http://schemas.microsoft.com/office/drawing/2014/main" id="{0EF88EBE-2F4A-906E-3E20-4138D1077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650" y="514350"/>
            <a:ext cx="82613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Too small selector</a:t>
            </a:r>
          </a:p>
        </p:txBody>
      </p:sp>
      <p:sp>
        <p:nvSpPr>
          <p:cNvPr id="49158" name="Text Box 31">
            <a:extLst>
              <a:ext uri="{FF2B5EF4-FFF2-40B4-BE49-F238E27FC236}">
                <a16:creationId xmlns:a16="http://schemas.microsoft.com/office/drawing/2014/main" id="{590CF016-ADD1-EC18-8126-76A909E34B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3850" y="3246438"/>
            <a:ext cx="531018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292100" indent="-2921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8255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778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4257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30734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530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9878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4450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902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 eaLnBrk="1" hangingPunct="1">
              <a:spcBef>
                <a:spcPct val="50000"/>
              </a:spcBef>
              <a:buClr>
                <a:srgbClr val="92D05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altLang="en-US" sz="240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 Filaments abundant</a:t>
            </a:r>
          </a:p>
        </p:txBody>
      </p:sp>
      <p:pic>
        <p:nvPicPr>
          <p:cNvPr id="49159" name="Picture 2">
            <a:extLst>
              <a:ext uri="{FF2B5EF4-FFF2-40B4-BE49-F238E27FC236}">
                <a16:creationId xmlns:a16="http://schemas.microsoft.com/office/drawing/2014/main" id="{FF6E37E4-7B88-4A81-8C5A-F3EB475DA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3255963"/>
            <a:ext cx="4816475" cy="362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C27EC01-097C-F0C4-CBC5-144F8F4E5D32}"/>
              </a:ext>
            </a:extLst>
          </p:cNvPr>
          <p:cNvCxnSpPr/>
          <p:nvPr/>
        </p:nvCxnSpPr>
        <p:spPr>
          <a:xfrm flipH="1" flipV="1">
            <a:off x="3235325" y="3768725"/>
            <a:ext cx="773113" cy="2108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>
            <a:extLst>
              <a:ext uri="{FF2B5EF4-FFF2-40B4-BE49-F238E27FC236}">
                <a16:creationId xmlns:a16="http://schemas.microsoft.com/office/drawing/2014/main" id="{4A6A1859-9CB7-ACB6-DFAF-7BF0754CE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6338"/>
            <a:ext cx="4114800" cy="316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Text Box 5">
            <a:extLst>
              <a:ext uri="{FF2B5EF4-FFF2-40B4-BE49-F238E27FC236}">
                <a16:creationId xmlns:a16="http://schemas.microsoft.com/office/drawing/2014/main" id="{12313B8C-5231-4A24-5356-834D425A4A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1524000"/>
            <a:ext cx="43322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62000" indent="-2794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6764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23241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971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8862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43434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800600" indent="-4572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0033CC"/>
              </a:buClr>
              <a:buSzPct val="60000"/>
              <a:buFont typeface="Wingdings 2" panose="05020102010507070707" pitchFamily="18" charset="2"/>
              <a:buNone/>
            </a:pPr>
            <a:r>
              <a:rPr lang="en-US" altLang="en-US" sz="20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rPr>
              <a:t>Low bulk liquid DO concentration in the feast phase</a:t>
            </a:r>
            <a:endParaRPr lang="en-US" altLang="en-US" dirty="0">
              <a:latin typeface="Roboto Slab" pitchFamily="2" charset="0"/>
              <a:ea typeface="Roboto Slab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51205" name="Group 8">
            <a:extLst>
              <a:ext uri="{FF2B5EF4-FFF2-40B4-BE49-F238E27FC236}">
                <a16:creationId xmlns:a16="http://schemas.microsoft.com/office/drawing/2014/main" id="{136B4BE6-754B-9D06-0112-FF6DD4CFDB5F}"/>
              </a:ext>
            </a:extLst>
          </p:cNvPr>
          <p:cNvGrpSpPr>
            <a:grpSpLocks/>
          </p:cNvGrpSpPr>
          <p:nvPr/>
        </p:nvGrpSpPr>
        <p:grpSpPr bwMode="auto">
          <a:xfrm>
            <a:off x="6354607" y="2742169"/>
            <a:ext cx="4675187" cy="2825377"/>
            <a:chOff x="3730" y="2618"/>
            <a:chExt cx="1902" cy="1408"/>
          </a:xfrm>
        </p:grpSpPr>
        <p:pic>
          <p:nvPicPr>
            <p:cNvPr id="51216" name="Picture 10" descr="expdo3-17">
              <a:extLst>
                <a:ext uri="{FF2B5EF4-FFF2-40B4-BE49-F238E27FC236}">
                  <a16:creationId xmlns:a16="http://schemas.microsoft.com/office/drawing/2014/main" id="{DA2D1E54-D329-61DB-7233-5532C96128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4" y="2827"/>
              <a:ext cx="1588" cy="1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17" name="Text Box 11">
              <a:extLst>
                <a:ext uri="{FF2B5EF4-FFF2-40B4-BE49-F238E27FC236}">
                  <a16:creationId xmlns:a16="http://schemas.microsoft.com/office/drawing/2014/main" id="{DFBCFBBA-753B-8153-77D5-FA88A5B204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0" y="2618"/>
              <a:ext cx="1616" cy="1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10287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6002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22352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8829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33401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37973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42545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4711700" indent="-4572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rgbClr val="0033CC"/>
                </a:buClr>
                <a:buSzPct val="60000"/>
                <a:buFont typeface="Wingdings 2" panose="05020102010507070707" pitchFamily="18" charset="2"/>
                <a:buNone/>
              </a:pPr>
              <a:r>
                <a:rPr lang="en-US" altLang="en-US" sz="1400" dirty="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[O</a:t>
              </a:r>
              <a:r>
                <a:rPr lang="en-US" altLang="en-US" sz="1400" baseline="-25000" dirty="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2</a:t>
              </a:r>
              <a:r>
                <a:rPr lang="en-US" altLang="en-US" sz="1400" dirty="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] &lt; 0.5 mg/l. </a:t>
              </a:r>
              <a:r>
                <a:rPr lang="en-US" altLang="en-US" sz="1400" b="1" i="1" dirty="0">
                  <a:latin typeface="Roboto Slab" pitchFamily="2" charset="0"/>
                  <a:ea typeface="Roboto Slab" pitchFamily="2" charset="0"/>
                  <a:cs typeface="Times New Roman" panose="02020603050405020304" pitchFamily="18" charset="0"/>
                </a:rPr>
                <a:t>cc</a:t>
              </a:r>
              <a:endParaRPr lang="en-US" altLang="en-US" sz="1400" dirty="0">
                <a:latin typeface="Roboto Slab" pitchFamily="2" charset="0"/>
                <a:ea typeface="Roboto Slab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206" name="Group 12">
            <a:extLst>
              <a:ext uri="{FF2B5EF4-FFF2-40B4-BE49-F238E27FC236}">
                <a16:creationId xmlns:a16="http://schemas.microsoft.com/office/drawing/2014/main" id="{BA2E6117-E2A6-E371-DCB1-8C6AA1B07233}"/>
              </a:ext>
            </a:extLst>
          </p:cNvPr>
          <p:cNvGrpSpPr>
            <a:grpSpLocks/>
          </p:cNvGrpSpPr>
          <p:nvPr/>
        </p:nvGrpSpPr>
        <p:grpSpPr bwMode="auto">
          <a:xfrm>
            <a:off x="1481138" y="2336800"/>
            <a:ext cx="5030787" cy="2987675"/>
            <a:chOff x="903" y="1240"/>
            <a:chExt cx="3169" cy="1882"/>
          </a:xfrm>
        </p:grpSpPr>
        <p:grpSp>
          <p:nvGrpSpPr>
            <p:cNvPr id="51210" name="Group 13">
              <a:extLst>
                <a:ext uri="{FF2B5EF4-FFF2-40B4-BE49-F238E27FC236}">
                  <a16:creationId xmlns:a16="http://schemas.microsoft.com/office/drawing/2014/main" id="{6E34D023-3EA3-045E-4655-F379555AF2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43" y="2208"/>
              <a:ext cx="1729" cy="914"/>
              <a:chOff x="2343" y="2208"/>
              <a:chExt cx="1729" cy="914"/>
            </a:xfrm>
          </p:grpSpPr>
          <p:sp>
            <p:nvSpPr>
              <p:cNvPr id="51214" name="Text Box 14">
                <a:extLst>
                  <a:ext uri="{FF2B5EF4-FFF2-40B4-BE49-F238E27FC236}">
                    <a16:creationId xmlns:a16="http://schemas.microsoft.com/office/drawing/2014/main" id="{D9F86B8E-CED5-82E4-13C6-00D2EB13BB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43" y="2680"/>
                <a:ext cx="1729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11303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7780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24257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30734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35306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39878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44450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49022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Clr>
                    <a:srgbClr val="0033CC"/>
                  </a:buClr>
                  <a:buSzPct val="60000"/>
                  <a:buFont typeface="Wingdings 2" panose="05020102010507070707" pitchFamily="18" charset="2"/>
                  <a:buNone/>
                </a:pPr>
                <a:r>
                  <a:rPr lang="en-US" altLang="en-US" sz="2000">
                    <a:latin typeface="Roboto Slab" pitchFamily="2" charset="0"/>
                    <a:ea typeface="Roboto Slab" pitchFamily="2" charset="0"/>
                    <a:cs typeface="Times New Roman" panose="02020603050405020304" pitchFamily="18" charset="0"/>
                  </a:rPr>
                  <a:t>Deterioration of the sludge settleability</a:t>
                </a:r>
              </a:p>
            </p:txBody>
          </p:sp>
          <p:sp>
            <p:nvSpPr>
              <p:cNvPr id="51215" name="AutoShape 15">
                <a:extLst>
                  <a:ext uri="{FF2B5EF4-FFF2-40B4-BE49-F238E27FC236}">
                    <a16:creationId xmlns:a16="http://schemas.microsoft.com/office/drawing/2014/main" id="{E9CF266A-434A-237A-5973-765A07FFB1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2348850">
                <a:off x="2889" y="2208"/>
                <a:ext cx="144" cy="384"/>
              </a:xfrm>
              <a:prstGeom prst="downArrow">
                <a:avLst>
                  <a:gd name="adj1" fmla="val 50000"/>
                  <a:gd name="adj2" fmla="val 66667"/>
                </a:avLst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FF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</p:grpSp>
        <p:grpSp>
          <p:nvGrpSpPr>
            <p:cNvPr id="51211" name="Group 16">
              <a:extLst>
                <a:ext uri="{FF2B5EF4-FFF2-40B4-BE49-F238E27FC236}">
                  <a16:creationId xmlns:a16="http://schemas.microsoft.com/office/drawing/2014/main" id="{6FC7143A-74AF-3D22-52BF-1E1FD48A8A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3" y="1240"/>
              <a:ext cx="2905" cy="896"/>
              <a:chOff x="903" y="1240"/>
              <a:chExt cx="2905" cy="896"/>
            </a:xfrm>
          </p:grpSpPr>
          <p:sp>
            <p:nvSpPr>
              <p:cNvPr id="51212" name="Text Box 17">
                <a:extLst>
                  <a:ext uri="{FF2B5EF4-FFF2-40B4-BE49-F238E27FC236}">
                    <a16:creationId xmlns:a16="http://schemas.microsoft.com/office/drawing/2014/main" id="{6D75DC6A-6BD4-757D-F958-B712FDDC481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03" y="1694"/>
                <a:ext cx="2905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10287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6002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8288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286000" indent="-4572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7432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32004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6576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4114800" indent="-4572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Clr>
                    <a:srgbClr val="0033CC"/>
                  </a:buClr>
                  <a:buSzPct val="60000"/>
                  <a:buFont typeface="Wingdings 2" panose="05020102010507070707" pitchFamily="18" charset="2"/>
                  <a:buNone/>
                </a:pPr>
                <a:r>
                  <a:rPr lang="en-US" altLang="en-US" sz="2000">
                    <a:latin typeface="Roboto Slab" pitchFamily="2" charset="0"/>
                    <a:ea typeface="Roboto Slab" pitchFamily="2" charset="0"/>
                    <a:cs typeface="Times New Roman" panose="02020603050405020304" pitchFamily="18" charset="0"/>
                  </a:rPr>
                  <a:t>Abundance of filaments in the sludge / open floc structures</a:t>
                </a:r>
              </a:p>
            </p:txBody>
          </p:sp>
          <p:sp>
            <p:nvSpPr>
              <p:cNvPr id="51213" name="AutoShape 18">
                <a:extLst>
                  <a:ext uri="{FF2B5EF4-FFF2-40B4-BE49-F238E27FC236}">
                    <a16:creationId xmlns:a16="http://schemas.microsoft.com/office/drawing/2014/main" id="{BD065095-CD15-FB3B-02FD-F0210A4194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2348850">
                <a:off x="2025" y="1240"/>
                <a:ext cx="144" cy="384"/>
              </a:xfrm>
              <a:prstGeom prst="downArrow">
                <a:avLst>
                  <a:gd name="adj1" fmla="val 50000"/>
                  <a:gd name="adj2" fmla="val 66667"/>
                </a:avLst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FF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>
                  <a:latin typeface="Roboto Slab" pitchFamily="2" charset="0"/>
                  <a:cs typeface="Roboto Slab" pitchFamily="2" charset="0"/>
                </a:endParaRPr>
              </a:p>
            </p:txBody>
          </p:sp>
        </p:grpSp>
      </p:grpSp>
      <p:sp>
        <p:nvSpPr>
          <p:cNvPr id="51207" name="Rectangle 2">
            <a:extLst>
              <a:ext uri="{FF2B5EF4-FFF2-40B4-BE49-F238E27FC236}">
                <a16:creationId xmlns:a16="http://schemas.microsoft.com/office/drawing/2014/main" id="{EFE0F229-3AEF-C669-4E95-99275D0B7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549275"/>
            <a:ext cx="4445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GB" altLang="en-US" sz="4000">
                <a:latin typeface="Roboto Slab" pitchFamily="2" charset="0"/>
                <a:cs typeface="Roboto Slab" pitchFamily="2" charset="0"/>
              </a:rPr>
              <a:t>Effect of aeration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0C57E0-7CD5-FD8F-22B5-A30BDBA2C52B}"/>
              </a:ext>
            </a:extLst>
          </p:cNvPr>
          <p:cNvSpPr txBox="1"/>
          <p:nvPr/>
        </p:nvSpPr>
        <p:spPr>
          <a:xfrm>
            <a:off x="4467144" y="6031726"/>
            <a:ext cx="407913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Martins, A. M. P., Heijnen, J. J., &amp; Van Loosdrecht, M. C. M. (2003). Effect of dissolved oxygen concentration on sludge settleability. </a:t>
            </a:r>
            <a:r>
              <a:rPr lang="en-US" sz="1000" b="0" i="1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Applied microbiology and biotechnology</a:t>
            </a:r>
            <a:r>
              <a:rPr lang="en-US" sz="1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en-US" sz="1000" b="0" i="1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62</a:t>
            </a:r>
            <a:r>
              <a:rPr lang="en-US" sz="1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 586-593.</a:t>
            </a:r>
            <a:endParaRPr lang="nl-NL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UD_bl_ENG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5445</TotalTime>
  <Words>1631</Words>
  <Application>Microsoft Office PowerPoint</Application>
  <PresentationFormat>Widescreen</PresentationFormat>
  <Paragraphs>317</Paragraphs>
  <Slides>27</Slides>
  <Notes>25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42" baseType="lpstr">
      <vt:lpstr>Arial</vt:lpstr>
      <vt:lpstr>Calibri</vt:lpstr>
      <vt:lpstr>Calibri Light</vt:lpstr>
      <vt:lpstr>Roboto Slab</vt:lpstr>
      <vt:lpstr>Symbol</vt:lpstr>
      <vt:lpstr>Times</vt:lpstr>
      <vt:lpstr>Times New Roman</vt:lpstr>
      <vt:lpstr>Wingdings</vt:lpstr>
      <vt:lpstr>Wingdings 2</vt:lpstr>
      <vt:lpstr>Wingdings 3</vt:lpstr>
      <vt:lpstr>TUD_bl_ENG</vt:lpstr>
      <vt:lpstr>Office Theme</vt:lpstr>
      <vt:lpstr>1_Office Theme</vt:lpstr>
      <vt:lpstr>Image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TU Delft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Netwerkgebruiker SBS</dc:creator>
  <cp:lastModifiedBy>Damir Brdanovic</cp:lastModifiedBy>
  <cp:revision>280</cp:revision>
  <cp:lastPrinted>2004-01-13T07:14:34Z</cp:lastPrinted>
  <dcterms:created xsi:type="dcterms:W3CDTF">2003-02-14T12:59:34Z</dcterms:created>
  <dcterms:modified xsi:type="dcterms:W3CDTF">2024-12-01T20:29:01Z</dcterms:modified>
</cp:coreProperties>
</file>